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73" r:id="rId6"/>
    <p:sldId id="267" r:id="rId7"/>
    <p:sldId id="258" r:id="rId8"/>
    <p:sldId id="259" r:id="rId9"/>
    <p:sldId id="260" r:id="rId10"/>
    <p:sldId id="261" r:id="rId11"/>
    <p:sldId id="262" r:id="rId12"/>
    <p:sldId id="265" r:id="rId13"/>
    <p:sldId id="263" r:id="rId14"/>
    <p:sldId id="268" r:id="rId15"/>
    <p:sldId id="276" r:id="rId16"/>
    <p:sldId id="264" r:id="rId17"/>
    <p:sldId id="266" r:id="rId18"/>
    <p:sldId id="270" r:id="rId19"/>
    <p:sldId id="269" r:id="rId20"/>
    <p:sldId id="277" r:id="rId21"/>
    <p:sldId id="271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78" d="100"/>
          <a:sy n="78" d="100"/>
        </p:scale>
        <p:origin x="10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1117478510028"/>
          <c:y val="7.2022258080659846E-2"/>
          <c:w val="0.86103151862464178"/>
          <c:h val="0.4875352854690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List1!$A$25:$A$36</c:f>
              <c:strCache>
                <c:ptCount val="12"/>
                <c:pt idx="0">
                  <c:v>Notranjsko</c:v>
                </c:pt>
                <c:pt idx="1">
                  <c:v>Kočevsko - Belokranjsko</c:v>
                </c:pt>
                <c:pt idx="2">
                  <c:v>Triglavsko</c:v>
                </c:pt>
                <c:pt idx="3">
                  <c:v>Primorsko</c:v>
                </c:pt>
                <c:pt idx="4">
                  <c:v>Zahodno Visoko Kraško</c:v>
                </c:pt>
                <c:pt idx="5">
                  <c:v>Gorenjsko</c:v>
                </c:pt>
                <c:pt idx="6">
                  <c:v>Zasavsko</c:v>
                </c:pt>
                <c:pt idx="7">
                  <c:v>Novomeško</c:v>
                </c:pt>
                <c:pt idx="8">
                  <c:v>Kamniško - Savinjsko</c:v>
                </c:pt>
                <c:pt idx="9">
                  <c:v>Posavsko</c:v>
                </c:pt>
                <c:pt idx="10">
                  <c:v>Savinjsko - Kozjansko</c:v>
                </c:pt>
                <c:pt idx="11">
                  <c:v>Pohorsko</c:v>
                </c:pt>
              </c:strCache>
            </c:strRef>
          </c:cat>
          <c:val>
            <c:numRef>
              <c:f>List1!$D$25:$D$36</c:f>
              <c:numCache>
                <c:formatCode>0.00</c:formatCode>
                <c:ptCount val="12"/>
                <c:pt idx="0">
                  <c:v>5389.8660437890476</c:v>
                </c:pt>
                <c:pt idx="1">
                  <c:v>3973.192870475712</c:v>
                </c:pt>
                <c:pt idx="2">
                  <c:v>3615.8137426671201</c:v>
                </c:pt>
                <c:pt idx="3">
                  <c:v>2577.7839285447121</c:v>
                </c:pt>
                <c:pt idx="4">
                  <c:v>740.40052748616642</c:v>
                </c:pt>
                <c:pt idx="5">
                  <c:v>625.80890392638105</c:v>
                </c:pt>
                <c:pt idx="6">
                  <c:v>546.16945712836127</c:v>
                </c:pt>
                <c:pt idx="7">
                  <c:v>413.3232322198221</c:v>
                </c:pt>
                <c:pt idx="8">
                  <c:v>316.88633286661502</c:v>
                </c:pt>
                <c:pt idx="9">
                  <c:v>69.585675075153574</c:v>
                </c:pt>
                <c:pt idx="10">
                  <c:v>29.460837687312491</c:v>
                </c:pt>
                <c:pt idx="11">
                  <c:v>9.962280611721237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3-41D5-B251-0070309E7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436824"/>
        <c:axId val="66301368"/>
      </c:barChart>
      <c:catAx>
        <c:axId val="234436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LUO</a:t>
                </a:r>
              </a:p>
            </c:rich>
          </c:tx>
          <c:layout>
            <c:manualLayout>
              <c:xMode val="edge"/>
              <c:yMode val="edge"/>
              <c:x val="0.52722063037249278"/>
              <c:y val="0.894738005394755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66301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3013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škoda (€/1000 ha)</a:t>
                </a:r>
              </a:p>
            </c:rich>
          </c:tx>
          <c:layout>
            <c:manualLayout>
              <c:xMode val="edge"/>
              <c:yMode val="edge"/>
              <c:x val="2.2922636103151862E-2"/>
              <c:y val="0.1606651107669712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4436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62102689486558E-2"/>
          <c:y val="6.2201029597120774E-2"/>
          <c:w val="0.77057864710676449"/>
          <c:h val="0.7727281753796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'ZVK ocena številčnosti'!$B$1</c:f>
              <c:strCache>
                <c:ptCount val="1"/>
                <c:pt idx="0">
                  <c:v>maj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'ZVK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'ZVK ocena številčnosti'!$B$2:$B$5</c:f>
              <c:numCache>
                <c:formatCode>General</c:formatCode>
                <c:ptCount val="4"/>
                <c:pt idx="0">
                  <c:v>32</c:v>
                </c:pt>
                <c:pt idx="1">
                  <c:v>49</c:v>
                </c:pt>
                <c:pt idx="2">
                  <c:v>73</c:v>
                </c:pt>
                <c:pt idx="3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7E-4B36-B8D4-07FDAF2C513E}"/>
            </c:ext>
          </c:extLst>
        </c:ser>
        <c:ser>
          <c:idx val="1"/>
          <c:order val="1"/>
          <c:tx>
            <c:strRef>
              <c:f>'ZVK ocena številčnosti'!$C$1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'ZVK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'ZVK ocena številčnosti'!$C$2:$C$5</c:f>
              <c:numCache>
                <c:formatCode>General</c:formatCode>
                <c:ptCount val="4"/>
                <c:pt idx="0">
                  <c:v>46</c:v>
                </c:pt>
                <c:pt idx="1">
                  <c:v>83</c:v>
                </c:pt>
                <c:pt idx="2">
                  <c:v>63</c:v>
                </c:pt>
                <c:pt idx="3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7E-4B36-B8D4-07FDAF2C513E}"/>
            </c:ext>
          </c:extLst>
        </c:ser>
        <c:ser>
          <c:idx val="2"/>
          <c:order val="2"/>
          <c:tx>
            <c:strRef>
              <c:f>'ZVK ocena številčnosti'!$D$1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'ZVK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'ZVK ocena številčnosti'!$D$2:$D$5</c:f>
              <c:numCache>
                <c:formatCode>General</c:formatCode>
                <c:ptCount val="4"/>
                <c:pt idx="0">
                  <c:v>36</c:v>
                </c:pt>
                <c:pt idx="1">
                  <c:v>52</c:v>
                </c:pt>
                <c:pt idx="2">
                  <c:v>65</c:v>
                </c:pt>
                <c:pt idx="3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7E-4B36-B8D4-07FDAF2C513E}"/>
            </c:ext>
          </c:extLst>
        </c:ser>
        <c:ser>
          <c:idx val="3"/>
          <c:order val="3"/>
          <c:tx>
            <c:v>poprečno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trendline>
            <c:spPr>
              <a:ln w="50800">
                <a:solidFill>
                  <a:srgbClr val="FF0000"/>
                </a:solidFill>
              </a:ln>
            </c:spPr>
            <c:trendlineType val="poly"/>
            <c:order val="2"/>
            <c:dispRSqr val="1"/>
            <c:dispEq val="0"/>
            <c:trendlineLbl>
              <c:layout>
                <c:manualLayout>
                  <c:x val="-6.6487409182547835E-2"/>
                  <c:y val="-0.1136266592022959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l-SI"/>
                </a:p>
              </c:txPr>
            </c:trendlineLbl>
          </c:trendline>
          <c:cat>
            <c:numRef>
              <c:f>'ZVK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'ZVK ocena številčnosti'!$E$2:$E$5</c:f>
              <c:numCache>
                <c:formatCode>General</c:formatCode>
                <c:ptCount val="4"/>
                <c:pt idx="0">
                  <c:v>38</c:v>
                </c:pt>
                <c:pt idx="1">
                  <c:v>61.333333333333336</c:v>
                </c:pt>
                <c:pt idx="2">
                  <c:v>67</c:v>
                </c:pt>
                <c:pt idx="3">
                  <c:v>116.33333333333333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7E-4B36-B8D4-07FDAF2C5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893008"/>
        <c:axId val="235893400"/>
      </c:barChart>
      <c:catAx>
        <c:axId val="23589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leto</a:t>
                </a:r>
              </a:p>
            </c:rich>
          </c:tx>
          <c:layout>
            <c:manualLayout>
              <c:xMode val="edge"/>
              <c:yMode val="edge"/>
              <c:x val="0.46088016907625262"/>
              <c:y val="0.909091913750015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3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934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število</a:t>
                </a:r>
              </a:p>
            </c:rich>
          </c:tx>
          <c:layout>
            <c:manualLayout>
              <c:xMode val="edge"/>
              <c:yMode val="edge"/>
              <c:x val="1.9559853118122705E-2"/>
              <c:y val="0.394737344434816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3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290222629534739"/>
          <c:y val="0.13716158685905888"/>
          <c:w val="0.14242779035043429"/>
          <c:h val="0.542265003955845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52078239608802E-2"/>
          <c:y val="6.2201029597120774E-2"/>
          <c:w val="0.79339853300733498"/>
          <c:h val="0.7727281753796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'TRI ocena številčnosti'!$B$1</c:f>
              <c:strCache>
                <c:ptCount val="1"/>
                <c:pt idx="0">
                  <c:v>maj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'TRI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'TRI ocena številčnosti'!$B$2:$B$5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D-4D6F-9D8E-4378D93C66CE}"/>
            </c:ext>
          </c:extLst>
        </c:ser>
        <c:ser>
          <c:idx val="1"/>
          <c:order val="1"/>
          <c:tx>
            <c:strRef>
              <c:f>'TRI ocena številčnosti'!$C$1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'TRI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'TRI ocena številčnosti'!$C$2:$C$5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5D-4D6F-9D8E-4378D93C66CE}"/>
            </c:ext>
          </c:extLst>
        </c:ser>
        <c:ser>
          <c:idx val="2"/>
          <c:order val="2"/>
          <c:tx>
            <c:strRef>
              <c:f>'TRI ocena številčnosti'!$D$1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'TRI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'TRI ocena številčnosti'!$D$2:$D$5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5D-4D6F-9D8E-4378D93C66CE}"/>
            </c:ext>
          </c:extLst>
        </c:ser>
        <c:ser>
          <c:idx val="3"/>
          <c:order val="3"/>
          <c:tx>
            <c:v>poprečje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'TRI ocena številčnosti'!$A$2:$A$5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'TRI ocena številčnosti'!$E$2:$E$5</c:f>
              <c:numCache>
                <c:formatCode>0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1.6666666666666667</c:v>
                </c:pt>
                <c:pt idx="3" formatCode="General">
                  <c:v>14.333333333333334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5D-4D6F-9D8E-4378D93C6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894184"/>
        <c:axId val="235894576"/>
      </c:barChart>
      <c:catAx>
        <c:axId val="235894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leto</a:t>
                </a:r>
              </a:p>
            </c:rich>
          </c:tx>
          <c:layout>
            <c:manualLayout>
              <c:xMode val="edge"/>
              <c:yMode val="edge"/>
              <c:x val="0.46332518337408313"/>
              <c:y val="0.909091913750015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94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število</a:t>
                </a:r>
              </a:p>
            </c:rich>
          </c:tx>
          <c:layout>
            <c:manualLayout>
              <c:xMode val="edge"/>
              <c:yMode val="edge"/>
              <c:x val="1.9559902200488997E-2"/>
              <c:y val="0.394737344434816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4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119804400977998"/>
          <c:y val="0.37320624395634755"/>
          <c:w val="9.5700543544526395E-2"/>
          <c:h val="0.2064072134523853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09535452322736E-2"/>
          <c:y val="6.2201029597120774E-2"/>
          <c:w val="0.76405867970660146"/>
          <c:h val="0.7727281753796158"/>
        </c:manualLayout>
      </c:layout>
      <c:lineChart>
        <c:grouping val="standard"/>
        <c:varyColors val="0"/>
        <c:ser>
          <c:idx val="0"/>
          <c:order val="0"/>
          <c:tx>
            <c:strRef>
              <c:f>'ZVK LUO stalna števna'!$B$17</c:f>
              <c:strCache>
                <c:ptCount val="1"/>
                <c:pt idx="0">
                  <c:v>skupaj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0.15127761841505752"/>
                  <c:y val="-5.097213326803048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l-SI"/>
                </a:p>
              </c:txPr>
            </c:trendlineLbl>
          </c:trendline>
          <c:cat>
            <c:numRef>
              <c:f>'ZVK LUO stalna števna'!$A$18:$A$31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'ZVK LUO stalna števna'!$B$18:$B$31</c:f>
              <c:numCache>
                <c:formatCode>0.0</c:formatCode>
                <c:ptCount val="14"/>
                <c:pt idx="0">
                  <c:v>0.66666666666666663</c:v>
                </c:pt>
                <c:pt idx="1">
                  <c:v>0</c:v>
                </c:pt>
                <c:pt idx="2">
                  <c:v>0.33333333333333331</c:v>
                </c:pt>
                <c:pt idx="3">
                  <c:v>3</c:v>
                </c:pt>
                <c:pt idx="4">
                  <c:v>7</c:v>
                </c:pt>
                <c:pt idx="5">
                  <c:v>4</c:v>
                </c:pt>
                <c:pt idx="6">
                  <c:v>8</c:v>
                </c:pt>
                <c:pt idx="7">
                  <c:v>4.666666666666667</c:v>
                </c:pt>
                <c:pt idx="8">
                  <c:v>6.333333333333333</c:v>
                </c:pt>
                <c:pt idx="9">
                  <c:v>10.333333333333334</c:v>
                </c:pt>
                <c:pt idx="10">
                  <c:v>16.666666666666668</c:v>
                </c:pt>
                <c:pt idx="11">
                  <c:v>10</c:v>
                </c:pt>
                <c:pt idx="12">
                  <c:v>9.6666666666666661</c:v>
                </c:pt>
                <c:pt idx="13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68-457E-AB19-10DEC2A6AB21}"/>
            </c:ext>
          </c:extLst>
        </c:ser>
        <c:ser>
          <c:idx val="1"/>
          <c:order val="1"/>
          <c:tx>
            <c:strRef>
              <c:f>'ZVK LUO stalna števna'!$C$17</c:f>
              <c:strCache>
                <c:ptCount val="1"/>
                <c:pt idx="0">
                  <c:v>medvedke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'ZVK LUO stalna števna'!$A$18:$A$31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'ZVK LUO stalna števna'!$C$18:$C$31</c:f>
              <c:numCache>
                <c:formatCode>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1.3333333333333333</c:v>
                </c:pt>
                <c:pt idx="7">
                  <c:v>0</c:v>
                </c:pt>
                <c:pt idx="8">
                  <c:v>0.33333333333333331</c:v>
                </c:pt>
                <c:pt idx="9">
                  <c:v>1</c:v>
                </c:pt>
                <c:pt idx="10">
                  <c:v>1.6666666666666667</c:v>
                </c:pt>
                <c:pt idx="11">
                  <c:v>1</c:v>
                </c:pt>
                <c:pt idx="12">
                  <c:v>0.33333333333333331</c:v>
                </c:pt>
                <c:pt idx="1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68-457E-AB19-10DEC2A6AB21}"/>
            </c:ext>
          </c:extLst>
        </c:ser>
        <c:ser>
          <c:idx val="2"/>
          <c:order val="2"/>
          <c:tx>
            <c:strRef>
              <c:f>'ZVK LUO stalna števna'!$D$17</c:f>
              <c:strCache>
                <c:ptCount val="1"/>
                <c:pt idx="0">
                  <c:v>0+ - 1+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numRef>
              <c:f>'ZVK LUO stalna števna'!$A$18:$A$31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'ZVK LUO stalna števna'!$D$18:$D$31</c:f>
              <c:numCache>
                <c:formatCode>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0.33333333333333331</c:v>
                </c:pt>
                <c:pt idx="3">
                  <c:v>0</c:v>
                </c:pt>
                <c:pt idx="4">
                  <c:v>3</c:v>
                </c:pt>
                <c:pt idx="5">
                  <c:v>0.33333333333333331</c:v>
                </c:pt>
                <c:pt idx="6">
                  <c:v>3.3333333333333335</c:v>
                </c:pt>
                <c:pt idx="7">
                  <c:v>0.33333333333333331</c:v>
                </c:pt>
                <c:pt idx="8">
                  <c:v>1</c:v>
                </c:pt>
                <c:pt idx="9">
                  <c:v>2.6666666666666665</c:v>
                </c:pt>
                <c:pt idx="10">
                  <c:v>3</c:v>
                </c:pt>
                <c:pt idx="11">
                  <c:v>2.3333333333333335</c:v>
                </c:pt>
                <c:pt idx="12">
                  <c:v>0.66666666666666663</c:v>
                </c:pt>
                <c:pt idx="13">
                  <c:v>4.333333333333333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68-457E-AB19-10DEC2A6A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895360"/>
        <c:axId val="235895752"/>
      </c:lineChart>
      <c:catAx>
        <c:axId val="23589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leto</a:t>
                </a:r>
              </a:p>
            </c:rich>
          </c:tx>
          <c:layout>
            <c:manualLayout>
              <c:xMode val="edge"/>
              <c:yMode val="edge"/>
              <c:x val="0.45721271393643031"/>
              <c:y val="0.909091913750015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5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9575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videno na štetje</a:t>
                </a:r>
              </a:p>
            </c:rich>
          </c:tx>
          <c:layout>
            <c:manualLayout>
              <c:xMode val="edge"/>
              <c:yMode val="edge"/>
              <c:x val="1.9559902200488997E-2"/>
              <c:y val="0.32296700950658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5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04156479217604"/>
          <c:y val="0.37320624395634755"/>
          <c:w val="0.11980440097799505"/>
          <c:h val="0.1531102990116665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ZVK in TRI LUO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'medved območja ZVK in TRI'!$B$3</c:f>
              <c:strCache>
                <c:ptCount val="1"/>
                <c:pt idx="0">
                  <c:v>izjemna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'medved območja ZVK in TRI'!$A$4:$A$25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'medved območja ZVK in TRI'!$B$4:$B$25</c:f>
              <c:numCache>
                <c:formatCode>General</c:formatCode>
                <c:ptCount val="22"/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F1-45E7-919E-D5F80AC400C9}"/>
            </c:ext>
          </c:extLst>
        </c:ser>
        <c:ser>
          <c:idx val="1"/>
          <c:order val="1"/>
          <c:tx>
            <c:strRef>
              <c:f>'medved območja ZVK in TRI'!$C$3</c:f>
              <c:strCache>
                <c:ptCount val="1"/>
                <c:pt idx="0">
                  <c:v>koridor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'medved območja ZVK in TRI'!$A$4:$A$25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'medved območja ZVK in TRI'!$C$4:$C$25</c:f>
              <c:numCache>
                <c:formatCode>General</c:formatCode>
                <c:ptCount val="22"/>
                <c:pt idx="0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F1-45E7-919E-D5F80AC400C9}"/>
            </c:ext>
          </c:extLst>
        </c:ser>
        <c:ser>
          <c:idx val="2"/>
          <c:order val="2"/>
          <c:tx>
            <c:strRef>
              <c:f>'medved območja ZVK in TRI'!$D$3</c:f>
              <c:strCache>
                <c:ptCount val="1"/>
                <c:pt idx="0">
                  <c:v>osrednje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'medved območja ZVK in TRI'!$A$4:$A$25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'medved območja ZVK in TRI'!$D$4:$D$25</c:f>
              <c:numCache>
                <c:formatCode>General</c:formatCode>
                <c:ptCount val="22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4</c:v>
                </c:pt>
                <c:pt idx="16">
                  <c:v>6</c:v>
                </c:pt>
                <c:pt idx="17">
                  <c:v>1</c:v>
                </c:pt>
                <c:pt idx="18">
                  <c:v>8</c:v>
                </c:pt>
                <c:pt idx="19">
                  <c:v>2</c:v>
                </c:pt>
                <c:pt idx="20">
                  <c:v>1</c:v>
                </c:pt>
                <c:pt idx="2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F1-45E7-919E-D5F80AC400C9}"/>
            </c:ext>
          </c:extLst>
        </c:ser>
        <c:ser>
          <c:idx val="3"/>
          <c:order val="3"/>
          <c:tx>
            <c:strRef>
              <c:f>'medved območja ZVK in TRI'!$E$3</c:f>
              <c:strCache>
                <c:ptCount val="1"/>
                <c:pt idx="0">
                  <c:v>robno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'medved območja ZVK in TRI'!$A$4:$A$25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'medved območja ZVK in TRI'!$E$4:$E$25</c:f>
              <c:numCache>
                <c:formatCode>General</c:formatCode>
                <c:ptCount val="22"/>
                <c:pt idx="1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4">
                  <c:v>1</c:v>
                </c:pt>
                <c:pt idx="16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F1-45E7-919E-D5F80AC4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355648"/>
        <c:axId val="238356040"/>
      </c:barChart>
      <c:catAx>
        <c:axId val="238355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356040"/>
        <c:crosses val="autoZero"/>
        <c:auto val="1"/>
        <c:lblAlgn val="ctr"/>
        <c:lblOffset val="100"/>
        <c:noMultiLvlLbl val="0"/>
      </c:catAx>
      <c:valAx>
        <c:axId val="23835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3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ZVK in TRI LUO</a:t>
            </a:r>
          </a:p>
        </c:rich>
      </c:tx>
      <c:layout>
        <c:manualLayout>
          <c:xMode val="edge"/>
          <c:yMode val="edge"/>
          <c:x val="0.3755277777777777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'medved območja ZVK in TRI'!$G$32:$G$35</c:f>
              <c:strCache>
                <c:ptCount val="4"/>
                <c:pt idx="0">
                  <c:v>1998 - 2002</c:v>
                </c:pt>
                <c:pt idx="1">
                  <c:v>2003 - 2007</c:v>
                </c:pt>
                <c:pt idx="2">
                  <c:v>2008 - 2012</c:v>
                </c:pt>
                <c:pt idx="3">
                  <c:v>2013 - 2017</c:v>
                </c:pt>
              </c:strCache>
            </c:strRef>
          </c:cat>
          <c:val>
            <c:numRef>
              <c:f>'medved območja ZVK in TRI'!$H$32:$H$35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9E-4DA2-AB81-20BD9E95B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357216"/>
        <c:axId val="238357608"/>
      </c:barChart>
      <c:catAx>
        <c:axId val="23835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petletno obdobje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357608"/>
        <c:crosses val="autoZero"/>
        <c:auto val="1"/>
        <c:lblAlgn val="ctr"/>
        <c:lblOffset val="100"/>
        <c:noMultiLvlLbl val="0"/>
      </c:catAx>
      <c:valAx>
        <c:axId val="238357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35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Izgube 2017</a:t>
            </a:r>
          </a:p>
        </c:rich>
      </c:tx>
      <c:layout>
        <c:manualLayout>
          <c:xMode val="edge"/>
          <c:yMode val="edge"/>
          <c:x val="0.3961804461942256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24-4F9E-9EB0-33F2544719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24-4F9E-9EB0-33F2544719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24-4F9E-9EB0-33F2544719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24-4F9E-9EB0-33F2544719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24-4F9E-9EB0-33F2544719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24-4F9E-9EB0-33F2544719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24-4F9E-9EB0-33F2544719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24-4F9E-9EB0-33F2544719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24-4F9E-9EB0-33F2544719CD}"/>
              </c:ext>
            </c:extLst>
          </c:dPt>
          <c:dLbls>
            <c:dLbl>
              <c:idx val="1"/>
              <c:layout>
                <c:manualLayout>
                  <c:x val="0.13888888888888878"/>
                  <c:y val="-8.33333333333333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1111111111111"/>
                  <c:y val="4.62962962962960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277777777777758"/>
                  <c:y val="0.152777777777777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944444444444445"/>
                  <c:y val="0.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0555555555555555"/>
                  <c:y val="-2.7777777777777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4166666666666666"/>
                  <c:y val="0.203703703703703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6111111111111113"/>
                  <c:y val="8.7962962962962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024-4F9E-9EB0-33F2544719C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6388888888888892"/>
                  <c:y val="-5.55555555555555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024-4F9E-9EB0-33F2544719C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List2!$B$3:$J$3</c:f>
              <c:strCache>
                <c:ptCount val="9"/>
                <c:pt idx="0">
                  <c:v>bolezen</c:v>
                </c:pt>
                <c:pt idx="1">
                  <c:v>drugo</c:v>
                </c:pt>
                <c:pt idx="2">
                  <c:v>kosilnica</c:v>
                </c:pt>
                <c:pt idx="3">
                  <c:v>krivolov</c:v>
                </c:pt>
                <c:pt idx="4">
                  <c:v>neznano</c:v>
                </c:pt>
                <c:pt idx="5">
                  <c:v>povoz cesta</c:v>
                </c:pt>
                <c:pt idx="6">
                  <c:v>povoz železnica</c:v>
                </c:pt>
                <c:pt idx="7">
                  <c:v>psi</c:v>
                </c:pt>
                <c:pt idx="8">
                  <c:v>zveri in ujede</c:v>
                </c:pt>
              </c:strCache>
            </c:strRef>
          </c:cat>
          <c:val>
            <c:numRef>
              <c:f>List2!$B$10:$J$10</c:f>
              <c:numCache>
                <c:formatCode>General</c:formatCode>
                <c:ptCount val="9"/>
                <c:pt idx="0">
                  <c:v>22</c:v>
                </c:pt>
                <c:pt idx="1">
                  <c:v>28</c:v>
                </c:pt>
                <c:pt idx="2">
                  <c:v>9</c:v>
                </c:pt>
                <c:pt idx="3">
                  <c:v>3</c:v>
                </c:pt>
                <c:pt idx="4">
                  <c:v>46</c:v>
                </c:pt>
                <c:pt idx="5">
                  <c:v>359</c:v>
                </c:pt>
                <c:pt idx="6">
                  <c:v>19</c:v>
                </c:pt>
                <c:pt idx="7">
                  <c:v>15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024-4F9E-9EB0-33F254471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Izgube po zvereh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List2!$A$5:$A$9</c:f>
              <c:strCache>
                <c:ptCount val="5"/>
                <c:pt idx="0">
                  <c:v>divji prašič</c:v>
                </c:pt>
                <c:pt idx="1">
                  <c:v>gams</c:v>
                </c:pt>
                <c:pt idx="2">
                  <c:v>muflon</c:v>
                </c:pt>
                <c:pt idx="3">
                  <c:v>navadni jelen</c:v>
                </c:pt>
                <c:pt idx="4">
                  <c:v>srna</c:v>
                </c:pt>
              </c:strCache>
            </c:strRef>
          </c:cat>
          <c:val>
            <c:numRef>
              <c:f>List2!$J$5:$J$9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00-4874-9568-709D76DDA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358784"/>
        <c:axId val="238858208"/>
      </c:barChart>
      <c:catAx>
        <c:axId val="2383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858208"/>
        <c:crosses val="autoZero"/>
        <c:auto val="1"/>
        <c:lblAlgn val="ctr"/>
        <c:lblOffset val="100"/>
        <c:noMultiLvlLbl val="0"/>
      </c:catAx>
      <c:valAx>
        <c:axId val="23885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število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3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Izgube jelenjad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neznan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List1!$B$3:$G$3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A7-487B-A1FD-071685025DF0}"/>
            </c:ext>
          </c:extLst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bolezen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List1!$B$4:$G$4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A7-487B-A1FD-071685025DF0}"/>
            </c:ext>
          </c:extLst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krivolov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List1!$B$5:$G$5</c:f>
              <c:numCache>
                <c:formatCode>General</c:formatCode>
                <c:ptCount val="6"/>
                <c:pt idx="0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A7-487B-A1FD-071685025DF0}"/>
            </c:ext>
          </c:extLst>
        </c:ser>
        <c:ser>
          <c:idx val="3"/>
          <c:order val="3"/>
          <c:tx>
            <c:strRef>
              <c:f>List1!$A$6</c:f>
              <c:strCache>
                <c:ptCount val="1"/>
                <c:pt idx="0">
                  <c:v>cesta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List1!$B$6:$G$6</c:f>
              <c:numCache>
                <c:formatCode>General</c:formatCode>
                <c:ptCount val="6"/>
                <c:pt idx="0">
                  <c:v>14</c:v>
                </c:pt>
                <c:pt idx="1">
                  <c:v>14</c:v>
                </c:pt>
                <c:pt idx="2">
                  <c:v>8</c:v>
                </c:pt>
                <c:pt idx="3">
                  <c:v>13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A7-487B-A1FD-071685025DF0}"/>
            </c:ext>
          </c:extLst>
        </c:ser>
        <c:ser>
          <c:idx val="4"/>
          <c:order val="4"/>
          <c:tx>
            <c:strRef>
              <c:f>List1!$A$7</c:f>
              <c:strCache>
                <c:ptCount val="1"/>
                <c:pt idx="0">
                  <c:v>železnica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List1!$B$7:$G$7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A7-487B-A1FD-071685025DF0}"/>
            </c:ext>
          </c:extLst>
        </c:ser>
        <c:ser>
          <c:idx val="5"/>
          <c:order val="5"/>
          <c:tx>
            <c:strRef>
              <c:f>List1!$A$8</c:f>
              <c:strCache>
                <c:ptCount val="1"/>
                <c:pt idx="0">
                  <c:v>zveri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List1!$B$8:$G$8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0A7-487B-A1FD-071685025DF0}"/>
            </c:ext>
          </c:extLst>
        </c:ser>
        <c:ser>
          <c:idx val="6"/>
          <c:order val="6"/>
          <c:tx>
            <c:strRef>
              <c:f>List1!$A$9</c:f>
              <c:strCache>
                <c:ptCount val="1"/>
                <c:pt idx="0">
                  <c:v>kosilnica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List1!$B$9:$G$9</c:f>
              <c:numCache>
                <c:formatCode>General</c:formatCode>
                <c:ptCount val="6"/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0A7-487B-A1FD-071685025DF0}"/>
            </c:ext>
          </c:extLst>
        </c:ser>
        <c:ser>
          <c:idx val="7"/>
          <c:order val="7"/>
          <c:tx>
            <c:strRef>
              <c:f>List1!$A$10</c:f>
              <c:strCache>
                <c:ptCount val="1"/>
                <c:pt idx="0">
                  <c:v>poškodba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List1!$B$10:$G$10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0A7-487B-A1FD-071685025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858992"/>
        <c:axId val="238859384"/>
      </c:barChart>
      <c:catAx>
        <c:axId val="2388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859384"/>
        <c:crosses val="autoZero"/>
        <c:auto val="1"/>
        <c:lblAlgn val="ctr"/>
        <c:lblOffset val="100"/>
        <c:noMultiLvlLbl val="0"/>
      </c:catAx>
      <c:valAx>
        <c:axId val="23885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885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 smtClean="0"/>
              <a:t>ZVK LUO - 2017</a:t>
            </a:r>
            <a:endParaRPr lang="sl-S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41-499C-AB81-A3234D4FF8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41-499C-AB81-A3234D4FF8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41-499C-AB81-A3234D4FF8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41-499C-AB81-A3234D4FF8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41-499C-AB81-A3234D4FF8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A41-499C-AB81-A3234D4FF8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A41-499C-AB81-A3234D4FF8A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List1!$A$4:$A$10</c:f>
              <c:strCache>
                <c:ptCount val="7"/>
                <c:pt idx="0">
                  <c:v>detli in žolne</c:v>
                </c:pt>
                <c:pt idx="1">
                  <c:v>druge ptice pevke</c:v>
                </c:pt>
                <c:pt idx="2">
                  <c:v>drugo</c:v>
                </c:pt>
                <c:pt idx="3">
                  <c:v>krokar</c:v>
                </c:pt>
                <c:pt idx="4">
                  <c:v>rjavi medved</c:v>
                </c:pt>
                <c:pt idx="5">
                  <c:v>šakal</c:v>
                </c:pt>
                <c:pt idx="6">
                  <c:v>volk</c:v>
                </c:pt>
              </c:strCache>
            </c:strRef>
          </c:cat>
          <c:val>
            <c:numRef>
              <c:f>List1!$B$4:$B$10</c:f>
              <c:numCache>
                <c:formatCode>General</c:formatCode>
                <c:ptCount val="7"/>
                <c:pt idx="0">
                  <c:v>3878.45</c:v>
                </c:pt>
                <c:pt idx="1">
                  <c:v>14573.970000000001</c:v>
                </c:pt>
                <c:pt idx="3">
                  <c:v>103.75</c:v>
                </c:pt>
                <c:pt idx="4">
                  <c:v>14766.989999999998</c:v>
                </c:pt>
                <c:pt idx="5">
                  <c:v>75</c:v>
                </c:pt>
                <c:pt idx="6">
                  <c:v>9670.3000000000011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A41-499C-AB81-A3234D4FF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 smtClean="0"/>
              <a:t>TRI LUO - 2017</a:t>
            </a:r>
            <a:endParaRPr lang="sl-S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3D-4923-81B9-DD7EFA150C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3D-4923-81B9-DD7EFA150C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3D-4923-81B9-DD7EFA150C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3D-4923-81B9-DD7EFA150C6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List1!$A$29:$A$32</c:f>
              <c:strCache>
                <c:ptCount val="4"/>
                <c:pt idx="0">
                  <c:v>detli in žolne</c:v>
                </c:pt>
                <c:pt idx="1">
                  <c:v>krokar</c:v>
                </c:pt>
                <c:pt idx="2">
                  <c:v>rjavi medved</c:v>
                </c:pt>
                <c:pt idx="3">
                  <c:v>šakal</c:v>
                </c:pt>
              </c:strCache>
            </c:strRef>
          </c:cat>
          <c:val>
            <c:numRef>
              <c:f>List1!$B$29:$B$32</c:f>
              <c:numCache>
                <c:formatCode>General</c:formatCode>
                <c:ptCount val="4"/>
                <c:pt idx="0">
                  <c:v>2108</c:v>
                </c:pt>
                <c:pt idx="1">
                  <c:v>2586.33</c:v>
                </c:pt>
                <c:pt idx="2">
                  <c:v>16199.83</c:v>
                </c:pt>
                <c:pt idx="3">
                  <c:v>296.25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3D-4923-81B9-DD7EFA150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trendline>
            <c:trendlineType val="poly"/>
            <c:order val="5"/>
            <c:dispRSqr val="0"/>
            <c:dispEq val="0"/>
          </c:trendline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List4!$M$2:$M$22</c:f>
              <c:numCache>
                <c:formatCode>0.00</c:formatCode>
                <c:ptCount val="21"/>
                <c:pt idx="0">
                  <c:v>8537.5</c:v>
                </c:pt>
                <c:pt idx="1">
                  <c:v>10173.416666666666</c:v>
                </c:pt>
                <c:pt idx="2">
                  <c:v>2475</c:v>
                </c:pt>
                <c:pt idx="3">
                  <c:v>3865</c:v>
                </c:pt>
                <c:pt idx="4">
                  <c:v>100</c:v>
                </c:pt>
                <c:pt idx="5">
                  <c:v>1926.4958333333332</c:v>
                </c:pt>
                <c:pt idx="6">
                  <c:v>375</c:v>
                </c:pt>
                <c:pt idx="7">
                  <c:v>4587.5000000000009</c:v>
                </c:pt>
                <c:pt idx="8">
                  <c:v>4764.7033333333329</c:v>
                </c:pt>
                <c:pt idx="9">
                  <c:v>9758.8000000000011</c:v>
                </c:pt>
                <c:pt idx="10">
                  <c:v>4306.96</c:v>
                </c:pt>
                <c:pt idx="11">
                  <c:v>2484.5899999999997</c:v>
                </c:pt>
                <c:pt idx="12">
                  <c:v>539.79999999999995</c:v>
                </c:pt>
                <c:pt idx="13">
                  <c:v>4975.03</c:v>
                </c:pt>
                <c:pt idx="14">
                  <c:v>3762.26</c:v>
                </c:pt>
                <c:pt idx="15">
                  <c:v>17217.86</c:v>
                </c:pt>
                <c:pt idx="16">
                  <c:v>7545.8899999999994</c:v>
                </c:pt>
                <c:pt idx="17">
                  <c:v>8586.8900000000012</c:v>
                </c:pt>
                <c:pt idx="18">
                  <c:v>17649.86</c:v>
                </c:pt>
                <c:pt idx="19">
                  <c:v>15772.179999999998</c:v>
                </c:pt>
                <c:pt idx="20">
                  <c:v>14766.99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9-4EBC-8DD2-7DF207634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069920"/>
        <c:axId val="236070312"/>
      </c:barChart>
      <c:catAx>
        <c:axId val="23606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leto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236070312"/>
        <c:crosses val="autoZero"/>
        <c:auto val="1"/>
        <c:lblAlgn val="ctr"/>
        <c:lblOffset val="100"/>
        <c:noMultiLvlLbl val="0"/>
      </c:catAx>
      <c:valAx>
        <c:axId val="23607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škoda v EUR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236069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755905511811"/>
          <c:y val="6.4814814814814811E-2"/>
          <c:w val="0.77439107611548552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trendline>
            <c:spPr>
              <a:effectLst/>
            </c:spPr>
            <c:trendlineType val="linear"/>
            <c:dispRSqr val="1"/>
            <c:dispEq val="1"/>
            <c:trendlineLbl>
              <c:layout>
                <c:manualLayout>
                  <c:x val="-8.1921697287839018E-2"/>
                  <c:y val="-4.6296296296296294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sl-SI"/>
                </a:p>
              </c:txPr>
            </c:trendlineLbl>
          </c:trendline>
          <c:cat>
            <c:strRef>
              <c:f>List4!$M$29:$M$32</c:f>
              <c:strCache>
                <c:ptCount val="4"/>
                <c:pt idx="0">
                  <c:v>1998-2002</c:v>
                </c:pt>
                <c:pt idx="1">
                  <c:v>2003-2007</c:v>
                </c:pt>
                <c:pt idx="2">
                  <c:v>2008-2012</c:v>
                </c:pt>
                <c:pt idx="3">
                  <c:v>2013-2017</c:v>
                </c:pt>
              </c:strCache>
            </c:strRef>
          </c:cat>
          <c:val>
            <c:numRef>
              <c:f>List4!$N$29:$N$32</c:f>
              <c:numCache>
                <c:formatCode>0.00</c:formatCode>
                <c:ptCount val="4"/>
                <c:pt idx="0">
                  <c:v>18539.912499999999</c:v>
                </c:pt>
                <c:pt idx="1">
                  <c:v>23792.963333333333</c:v>
                </c:pt>
                <c:pt idx="2">
                  <c:v>28979.54</c:v>
                </c:pt>
                <c:pt idx="3">
                  <c:v>64321.81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3-49DF-8CB6-841BF0493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071096"/>
        <c:axId val="236071488"/>
      </c:barChart>
      <c:catAx>
        <c:axId val="23607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l-SI"/>
                  <a:t>petletno obdobje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236071488"/>
        <c:crosses val="autoZero"/>
        <c:auto val="1"/>
        <c:lblAlgn val="ctr"/>
        <c:lblOffset val="100"/>
        <c:noMultiLvlLbl val="0"/>
      </c:catAx>
      <c:valAx>
        <c:axId val="23607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l-SI"/>
                  <a:t>škoda v EUR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236071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l-SI"/>
              <a:t>Zahodno visoko kraško LUO</a:t>
            </a:r>
          </a:p>
        </c:rich>
      </c:tx>
      <c:layout>
        <c:manualLayout>
          <c:xMode val="edge"/>
          <c:yMode val="edge"/>
          <c:x val="0.37249283667621774"/>
          <c:y val="3.32409972299168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50716332378223"/>
          <c:y val="0.17174538465388117"/>
          <c:w val="0.71346704871060174"/>
          <c:h val="0.61218919368560865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List4!$B$1</c:f>
              <c:strCache>
                <c:ptCount val="1"/>
                <c:pt idx="0">
                  <c:v>bale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List4!$B$2:$B$22</c:f>
              <c:numCache>
                <c:formatCode>General</c:formatCode>
                <c:ptCount val="21"/>
                <c:pt idx="4" formatCode="0.00">
                  <c:v>100</c:v>
                </c:pt>
                <c:pt idx="5" formatCode="0.00">
                  <c:v>293.75</c:v>
                </c:pt>
                <c:pt idx="7" formatCode="0.00">
                  <c:v>458.33333333333331</c:v>
                </c:pt>
                <c:pt idx="8" formatCode="0.00">
                  <c:v>2009</c:v>
                </c:pt>
                <c:pt idx="9" formatCode="0.00">
                  <c:v>854.16666666666674</c:v>
                </c:pt>
                <c:pt idx="10" formatCode="0.00">
                  <c:v>897.41</c:v>
                </c:pt>
                <c:pt idx="11" formatCode="0.00">
                  <c:v>768.24</c:v>
                </c:pt>
                <c:pt idx="12" formatCode="0.00">
                  <c:v>56</c:v>
                </c:pt>
                <c:pt idx="13" formatCode="0.00">
                  <c:v>379.44</c:v>
                </c:pt>
                <c:pt idx="14" formatCode="0.00">
                  <c:v>553.04</c:v>
                </c:pt>
                <c:pt idx="15" formatCode="0.00">
                  <c:v>112</c:v>
                </c:pt>
                <c:pt idx="16" formatCode="0.00">
                  <c:v>392</c:v>
                </c:pt>
                <c:pt idx="17" formatCode="0.00">
                  <c:v>144</c:v>
                </c:pt>
                <c:pt idx="18" formatCode="0.00">
                  <c:v>564</c:v>
                </c:pt>
                <c:pt idx="19" formatCode="0.00">
                  <c:v>4025</c:v>
                </c:pt>
                <c:pt idx="20" formatCode="0.00">
                  <c:v>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A8-476E-A343-60200EC675B6}"/>
            </c:ext>
          </c:extLst>
        </c:ser>
        <c:ser>
          <c:idx val="2"/>
          <c:order val="1"/>
          <c:tx>
            <c:strRef>
              <c:f>List4!$C$1</c:f>
              <c:strCache>
                <c:ptCount val="1"/>
                <c:pt idx="0">
                  <c:v>čebelnjak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List4!$C$2:$C$22</c:f>
              <c:numCache>
                <c:formatCode>0.00</c:formatCode>
                <c:ptCount val="21"/>
                <c:pt idx="1">
                  <c:v>104.16666666666667</c:v>
                </c:pt>
                <c:pt idx="5">
                  <c:v>541.66666666666663</c:v>
                </c:pt>
                <c:pt idx="7">
                  <c:v>4129.1666666666679</c:v>
                </c:pt>
                <c:pt idx="8">
                  <c:v>162.5</c:v>
                </c:pt>
                <c:pt idx="9">
                  <c:v>4305.0625</c:v>
                </c:pt>
                <c:pt idx="11">
                  <c:v>632.5</c:v>
                </c:pt>
                <c:pt idx="12">
                  <c:v>263.8</c:v>
                </c:pt>
                <c:pt idx="13">
                  <c:v>3198.98</c:v>
                </c:pt>
                <c:pt idx="14">
                  <c:v>1366.72</c:v>
                </c:pt>
                <c:pt idx="15">
                  <c:v>11641.2</c:v>
                </c:pt>
                <c:pt idx="16">
                  <c:v>5458.98</c:v>
                </c:pt>
                <c:pt idx="17">
                  <c:v>4697</c:v>
                </c:pt>
                <c:pt idx="18">
                  <c:v>14192.26</c:v>
                </c:pt>
                <c:pt idx="19">
                  <c:v>9387.7999999999993</c:v>
                </c:pt>
                <c:pt idx="20">
                  <c:v>12328.19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A8-476E-A343-60200EC675B6}"/>
            </c:ext>
          </c:extLst>
        </c:ser>
        <c:ser>
          <c:idx val="3"/>
          <c:order val="2"/>
          <c:tx>
            <c:strRef>
              <c:f>List4!$D$1</c:f>
              <c:strCache>
                <c:ptCount val="1"/>
                <c:pt idx="0">
                  <c:v>drobnica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List4!$D$2:$D$22</c:f>
              <c:numCache>
                <c:formatCode>0.00</c:formatCode>
                <c:ptCount val="21"/>
                <c:pt idx="0">
                  <c:v>8329.1666666666661</c:v>
                </c:pt>
                <c:pt idx="1">
                  <c:v>9483.4</c:v>
                </c:pt>
                <c:pt idx="2">
                  <c:v>2100</c:v>
                </c:pt>
                <c:pt idx="3">
                  <c:v>3366.666666666667</c:v>
                </c:pt>
                <c:pt idx="5">
                  <c:v>574.37916666666661</c:v>
                </c:pt>
                <c:pt idx="6">
                  <c:v>270.83333333333331</c:v>
                </c:pt>
                <c:pt idx="8">
                  <c:v>791.9</c:v>
                </c:pt>
                <c:pt idx="9">
                  <c:v>1719.9374999999998</c:v>
                </c:pt>
                <c:pt idx="10">
                  <c:v>2714.55</c:v>
                </c:pt>
                <c:pt idx="13">
                  <c:v>1000.25</c:v>
                </c:pt>
                <c:pt idx="14">
                  <c:v>438</c:v>
                </c:pt>
                <c:pt idx="16">
                  <c:v>140</c:v>
                </c:pt>
                <c:pt idx="17">
                  <c:v>675</c:v>
                </c:pt>
                <c:pt idx="18">
                  <c:v>801</c:v>
                </c:pt>
                <c:pt idx="19">
                  <c:v>1765.75</c:v>
                </c:pt>
                <c:pt idx="20">
                  <c:v>1119.75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A8-476E-A343-60200EC675B6}"/>
            </c:ext>
          </c:extLst>
        </c:ser>
        <c:ser>
          <c:idx val="4"/>
          <c:order val="3"/>
          <c:tx>
            <c:strRef>
              <c:f>List4!$E$1</c:f>
              <c:strCache>
                <c:ptCount val="1"/>
                <c:pt idx="0">
                  <c:v>govedo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List4!$E$2:$E$22</c:f>
              <c:numCache>
                <c:formatCode>General</c:formatCode>
                <c:ptCount val="21"/>
                <c:pt idx="8" formatCode="0.00">
                  <c:v>625</c:v>
                </c:pt>
                <c:pt idx="10" formatCode="0.00">
                  <c:v>695</c:v>
                </c:pt>
                <c:pt idx="14" formatCode="0.00">
                  <c:v>1320</c:v>
                </c:pt>
                <c:pt idx="15" formatCode="0.00">
                  <c:v>3046</c:v>
                </c:pt>
                <c:pt idx="16" formatCode="0.00">
                  <c:v>350</c:v>
                </c:pt>
                <c:pt idx="17" formatCode="0.00">
                  <c:v>2150</c:v>
                </c:pt>
                <c:pt idx="18" formatCode="0.00">
                  <c:v>1770</c:v>
                </c:pt>
                <c:pt idx="20" formatCode="0.00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A8-476E-A343-60200EC675B6}"/>
            </c:ext>
          </c:extLst>
        </c:ser>
        <c:ser>
          <c:idx val="5"/>
          <c:order val="4"/>
          <c:tx>
            <c:strRef>
              <c:f>List4!$F$1</c:f>
              <c:strCache>
                <c:ptCount val="1"/>
                <c:pt idx="0">
                  <c:v>konj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List4!$F$2:$F$20</c:f>
              <c:numCache>
                <c:formatCode>General</c:formatCode>
                <c:ptCount val="19"/>
                <c:pt idx="2" formatCode="0.00">
                  <c:v>375</c:v>
                </c:pt>
                <c:pt idx="3" formatCode="0.00">
                  <c:v>331.66666666666669</c:v>
                </c:pt>
                <c:pt idx="11" formatCode="0.00">
                  <c:v>1000</c:v>
                </c:pt>
                <c:pt idx="15" formatCode="0.00">
                  <c:v>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A8-476E-A343-60200EC675B6}"/>
            </c:ext>
          </c:extLst>
        </c:ser>
        <c:ser>
          <c:idx val="6"/>
          <c:order val="5"/>
          <c:tx>
            <c:strRef>
              <c:f>List4!$G$1</c:f>
              <c:strCache>
                <c:ptCount val="1"/>
                <c:pt idx="0">
                  <c:v>koruza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List4!$G$2:$G$22</c:f>
              <c:numCache>
                <c:formatCode>General</c:formatCode>
                <c:ptCount val="21"/>
                <c:pt idx="3" formatCode="0.00">
                  <c:v>166.66666666666666</c:v>
                </c:pt>
                <c:pt idx="5" formatCode="0.00">
                  <c:v>216.7</c:v>
                </c:pt>
                <c:pt idx="8" formatCode="0.00">
                  <c:v>1176.3033333333333</c:v>
                </c:pt>
                <c:pt idx="9" formatCode="0.00">
                  <c:v>10.975</c:v>
                </c:pt>
                <c:pt idx="11" formatCode="0.00">
                  <c:v>83.85</c:v>
                </c:pt>
                <c:pt idx="13" formatCode="0.00">
                  <c:v>149.08000000000001</c:v>
                </c:pt>
                <c:pt idx="15" formatCode="0.00">
                  <c:v>559.86</c:v>
                </c:pt>
                <c:pt idx="16" formatCode="0.00">
                  <c:v>181.89</c:v>
                </c:pt>
                <c:pt idx="17" formatCode="0.00">
                  <c:v>168.75</c:v>
                </c:pt>
                <c:pt idx="20" formatCode="0.00">
                  <c:v>4.92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A8-476E-A343-60200EC675B6}"/>
            </c:ext>
          </c:extLst>
        </c:ser>
        <c:ser>
          <c:idx val="7"/>
          <c:order val="6"/>
          <c:tx>
            <c:strRef>
              <c:f>List4!$H$1</c:f>
              <c:strCache>
                <c:ptCount val="1"/>
                <c:pt idx="0">
                  <c:v>objekt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List4!$H$2:$H$22</c:f>
              <c:numCache>
                <c:formatCode>0.00</c:formatCode>
                <c:ptCount val="21"/>
                <c:pt idx="1">
                  <c:v>585.85</c:v>
                </c:pt>
                <c:pt idx="5">
                  <c:v>291.66666666666669</c:v>
                </c:pt>
                <c:pt idx="9">
                  <c:v>2084.1583333333333</c:v>
                </c:pt>
                <c:pt idx="12">
                  <c:v>220</c:v>
                </c:pt>
                <c:pt idx="13">
                  <c:v>110</c:v>
                </c:pt>
                <c:pt idx="14">
                  <c:v>84.5</c:v>
                </c:pt>
                <c:pt idx="15">
                  <c:v>420</c:v>
                </c:pt>
                <c:pt idx="16">
                  <c:v>120</c:v>
                </c:pt>
                <c:pt idx="17">
                  <c:v>250</c:v>
                </c:pt>
                <c:pt idx="18">
                  <c:v>211.3</c:v>
                </c:pt>
                <c:pt idx="20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A8-476E-A343-60200EC675B6}"/>
            </c:ext>
          </c:extLst>
        </c:ser>
        <c:ser>
          <c:idx val="8"/>
          <c:order val="7"/>
          <c:tx>
            <c:strRef>
              <c:f>List4!$I$1</c:f>
              <c:strCache>
                <c:ptCount val="1"/>
                <c:pt idx="0">
                  <c:v>osel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List4!$I$2:$I$20</c:f>
              <c:numCache>
                <c:formatCode>General</c:formatCode>
                <c:ptCount val="19"/>
                <c:pt idx="9" formatCode="0.00">
                  <c:v>784.5</c:v>
                </c:pt>
                <c:pt idx="15" formatCode="0.00">
                  <c:v>780</c:v>
                </c:pt>
                <c:pt idx="16" formatCode="0.00">
                  <c:v>550</c:v>
                </c:pt>
                <c:pt idx="17" formatCode="0.0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A8-476E-A343-60200EC675B6}"/>
            </c:ext>
          </c:extLst>
        </c:ser>
        <c:ser>
          <c:idx val="9"/>
          <c:order val="8"/>
          <c:tx>
            <c:strRef>
              <c:f>List4!$J$1</c:f>
              <c:strCache>
                <c:ptCount val="1"/>
                <c:pt idx="0">
                  <c:v>prašič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List4!$J$2:$J$20</c:f>
              <c:numCache>
                <c:formatCode>General</c:formatCode>
                <c:ptCount val="19"/>
                <c:pt idx="0" formatCode="0.00">
                  <c:v>208.33333333333334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A8-476E-A343-60200EC675B6}"/>
            </c:ext>
          </c:extLst>
        </c:ser>
        <c:ser>
          <c:idx val="10"/>
          <c:order val="9"/>
          <c:tx>
            <c:strRef>
              <c:f>List4!$K$1</c:f>
              <c:strCache>
                <c:ptCount val="1"/>
                <c:pt idx="0">
                  <c:v>sadno drevje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List4!$K$2:$K$22</c:f>
              <c:numCache>
                <c:formatCode>General</c:formatCode>
                <c:ptCount val="21"/>
                <c:pt idx="6" formatCode="0.00">
                  <c:v>104.16666666666667</c:v>
                </c:pt>
                <c:pt idx="13" formatCode="0.00">
                  <c:v>137.28</c:v>
                </c:pt>
                <c:pt idx="15" formatCode="0.00">
                  <c:v>98.8</c:v>
                </c:pt>
                <c:pt idx="16" formatCode="0.00">
                  <c:v>353.02</c:v>
                </c:pt>
                <c:pt idx="17" formatCode="0.00">
                  <c:v>125.28</c:v>
                </c:pt>
                <c:pt idx="18" formatCode="0.00">
                  <c:v>111.3</c:v>
                </c:pt>
                <c:pt idx="19" formatCode="0.00">
                  <c:v>593.63</c:v>
                </c:pt>
                <c:pt idx="20" formatCode="0.00">
                  <c:v>558.13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A8-476E-A343-60200EC675B6}"/>
            </c:ext>
          </c:extLst>
        </c:ser>
        <c:ser>
          <c:idx val="11"/>
          <c:order val="10"/>
          <c:tx>
            <c:strRef>
              <c:f>List4!$L$1</c:f>
              <c:strCache>
                <c:ptCount val="1"/>
                <c:pt idx="0">
                  <c:v>vrtnina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List4!$A$2:$A$22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List4!$L$2:$L$20</c:f>
              <c:numCache>
                <c:formatCode>General</c:formatCode>
                <c:ptCount val="19"/>
                <c:pt idx="5" formatCode="0.00">
                  <c:v>8.3333333333333339</c:v>
                </c:pt>
                <c:pt idx="17" formatCode="0.00">
                  <c:v>76.86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A8-476E-A343-60200EC67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329400"/>
        <c:axId val="237329792"/>
      </c:barChart>
      <c:catAx>
        <c:axId val="237329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leto</a:t>
                </a:r>
              </a:p>
            </c:rich>
          </c:tx>
          <c:layout>
            <c:manualLayout>
              <c:xMode val="edge"/>
              <c:yMode val="edge"/>
              <c:x val="0.46418338108882523"/>
              <c:y val="0.894738005394755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7329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3297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delež (%)</a:t>
                </a:r>
              </a:p>
            </c:rich>
          </c:tx>
          <c:layout>
            <c:manualLayout>
              <c:xMode val="edge"/>
              <c:yMode val="edge"/>
              <c:x val="2.2922636103151862E-2"/>
              <c:y val="0.3933523821987625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7329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673352435530081"/>
          <c:y val="0.22991718832929817"/>
          <c:w val="0.13180515759312317"/>
          <c:h val="0.642660152245512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trendline>
            <c:trendlineType val="poly"/>
            <c:order val="5"/>
            <c:dispRSqr val="0"/>
            <c:dispEq val="0"/>
          </c:trendline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List3!$K$2:$K$24</c:f>
              <c:numCache>
                <c:formatCode>0.00</c:formatCode>
                <c:ptCount val="23"/>
                <c:pt idx="0">
                  <c:v>4695.8333333333339</c:v>
                </c:pt>
                <c:pt idx="1">
                  <c:v>8795.8333333333339</c:v>
                </c:pt>
                <c:pt idx="2">
                  <c:v>8683.3333333333321</c:v>
                </c:pt>
                <c:pt idx="3">
                  <c:v>80173.5625</c:v>
                </c:pt>
                <c:pt idx="4">
                  <c:v>56950.458333333328</c:v>
                </c:pt>
                <c:pt idx="5">
                  <c:v>22375.666666666668</c:v>
                </c:pt>
                <c:pt idx="6">
                  <c:v>7970.833333333333</c:v>
                </c:pt>
                <c:pt idx="7">
                  <c:v>10412.500000000002</c:v>
                </c:pt>
                <c:pt idx="8">
                  <c:v>23000</c:v>
                </c:pt>
                <c:pt idx="9">
                  <c:v>19908.833333333332</c:v>
                </c:pt>
                <c:pt idx="10">
                  <c:v>13971.6875</c:v>
                </c:pt>
                <c:pt idx="11">
                  <c:v>2720.2083333333335</c:v>
                </c:pt>
                <c:pt idx="12">
                  <c:v>5233.79</c:v>
                </c:pt>
                <c:pt idx="13">
                  <c:v>18738.509999999998</c:v>
                </c:pt>
                <c:pt idx="14">
                  <c:v>9416.25</c:v>
                </c:pt>
                <c:pt idx="15">
                  <c:v>7413.23</c:v>
                </c:pt>
                <c:pt idx="16">
                  <c:v>6688.17</c:v>
                </c:pt>
                <c:pt idx="17">
                  <c:v>22692.95</c:v>
                </c:pt>
                <c:pt idx="18">
                  <c:v>18802.73</c:v>
                </c:pt>
                <c:pt idx="19">
                  <c:v>53077.229999999996</c:v>
                </c:pt>
                <c:pt idx="20">
                  <c:v>15920.75</c:v>
                </c:pt>
                <c:pt idx="21">
                  <c:v>8932.43</c:v>
                </c:pt>
                <c:pt idx="22">
                  <c:v>16199.83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0B-4F7E-9183-FF0898439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330576"/>
        <c:axId val="237330968"/>
      </c:barChart>
      <c:catAx>
        <c:axId val="23733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l-SI"/>
                  <a:t>leto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237330968"/>
        <c:crosses val="autoZero"/>
        <c:auto val="1"/>
        <c:lblAlgn val="ctr"/>
        <c:lblOffset val="100"/>
        <c:noMultiLvlLbl val="0"/>
      </c:catAx>
      <c:valAx>
        <c:axId val="237330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l-SI"/>
                  <a:t>škoda v EUR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l-SI"/>
          </a:p>
        </c:txPr>
        <c:crossAx val="23733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 cmpd="sng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</c:trendlineLbl>
          </c:trendline>
          <c:cat>
            <c:strRef>
              <c:f>List3!$M$29:$M$32</c:f>
              <c:strCache>
                <c:ptCount val="4"/>
                <c:pt idx="0">
                  <c:v>1998-2002</c:v>
                </c:pt>
                <c:pt idx="1">
                  <c:v>2003-2007</c:v>
                </c:pt>
                <c:pt idx="2">
                  <c:v>2008-2012</c:v>
                </c:pt>
                <c:pt idx="3">
                  <c:v>2013-2017</c:v>
                </c:pt>
              </c:strCache>
            </c:strRef>
          </c:cat>
          <c:val>
            <c:numRef>
              <c:f>List3!$N$29:$N$32</c:f>
              <c:numCache>
                <c:formatCode>0.00</c:formatCode>
                <c:ptCount val="4"/>
                <c:pt idx="0">
                  <c:v>177883.02083333331</c:v>
                </c:pt>
                <c:pt idx="1">
                  <c:v>64834.519166666665</c:v>
                </c:pt>
                <c:pt idx="2">
                  <c:v>64949.11</c:v>
                </c:pt>
                <c:pt idx="3">
                  <c:v>112932.96999999999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B1-4243-824F-A9D01318D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331752"/>
        <c:axId val="237332144"/>
      </c:barChart>
      <c:catAx>
        <c:axId val="237331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pet letno obdobje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7332144"/>
        <c:crosses val="autoZero"/>
        <c:auto val="1"/>
        <c:lblAlgn val="ctr"/>
        <c:lblOffset val="100"/>
        <c:noMultiLvlLbl val="0"/>
      </c:catAx>
      <c:valAx>
        <c:axId val="2373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škode v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733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l-SI"/>
              <a:t>Triglavsko LUO</a:t>
            </a:r>
          </a:p>
        </c:rich>
      </c:tx>
      <c:layout>
        <c:manualLayout>
          <c:xMode val="edge"/>
          <c:yMode val="edge"/>
          <c:x val="0.42836682504558543"/>
          <c:y val="3.32409972299168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50716332378223"/>
          <c:y val="0.17174538465388117"/>
          <c:w val="0.73782234957020054"/>
          <c:h val="0.612189193685608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List3!$B$1</c:f>
              <c:strCache>
                <c:ptCount val="1"/>
                <c:pt idx="0">
                  <c:v>drobnica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List3!$B$2:$B$24</c:f>
              <c:numCache>
                <c:formatCode>0.00</c:formatCode>
                <c:ptCount val="23"/>
                <c:pt idx="0">
                  <c:v>4695.8333333333339</c:v>
                </c:pt>
                <c:pt idx="1">
                  <c:v>7666.6666666666661</c:v>
                </c:pt>
                <c:pt idx="2">
                  <c:v>6466.6666666666661</c:v>
                </c:pt>
                <c:pt idx="3">
                  <c:v>79670.229166666672</c:v>
                </c:pt>
                <c:pt idx="4">
                  <c:v>54440.124999999993</c:v>
                </c:pt>
                <c:pt idx="5">
                  <c:v>21250.666666666668</c:v>
                </c:pt>
                <c:pt idx="6">
                  <c:v>7970.833333333333</c:v>
                </c:pt>
                <c:pt idx="7">
                  <c:v>9620.8333333333358</c:v>
                </c:pt>
                <c:pt idx="8">
                  <c:v>23000</c:v>
                </c:pt>
                <c:pt idx="9">
                  <c:v>18916.666666666664</c:v>
                </c:pt>
                <c:pt idx="10">
                  <c:v>13971.6875</c:v>
                </c:pt>
                <c:pt idx="11">
                  <c:v>2636.875</c:v>
                </c:pt>
                <c:pt idx="12">
                  <c:v>2602.79</c:v>
                </c:pt>
                <c:pt idx="13">
                  <c:v>6009.73</c:v>
                </c:pt>
                <c:pt idx="14">
                  <c:v>3670.75</c:v>
                </c:pt>
                <c:pt idx="15">
                  <c:v>3345.83</c:v>
                </c:pt>
                <c:pt idx="16">
                  <c:v>846</c:v>
                </c:pt>
                <c:pt idx="17">
                  <c:v>17004.25</c:v>
                </c:pt>
                <c:pt idx="18">
                  <c:v>9746.25</c:v>
                </c:pt>
                <c:pt idx="19">
                  <c:v>23822</c:v>
                </c:pt>
                <c:pt idx="20">
                  <c:v>5857.75</c:v>
                </c:pt>
                <c:pt idx="21">
                  <c:v>984</c:v>
                </c:pt>
                <c:pt idx="22">
                  <c:v>11371.75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E3-4CF1-8B38-593D9FEE1F07}"/>
            </c:ext>
          </c:extLst>
        </c:ser>
        <c:ser>
          <c:idx val="1"/>
          <c:order val="1"/>
          <c:tx>
            <c:strRef>
              <c:f>List3!$C$1</c:f>
              <c:strCache>
                <c:ptCount val="1"/>
                <c:pt idx="0">
                  <c:v>čebelnjak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List3!$C$2:$C$24</c:f>
              <c:numCache>
                <c:formatCode>0.00</c:formatCode>
                <c:ptCount val="23"/>
                <c:pt idx="1">
                  <c:v>920.83333333333348</c:v>
                </c:pt>
                <c:pt idx="2">
                  <c:v>166.66666666666666</c:v>
                </c:pt>
                <c:pt idx="3">
                  <c:v>83.333333333333329</c:v>
                </c:pt>
                <c:pt idx="7">
                  <c:v>250</c:v>
                </c:pt>
                <c:pt idx="12">
                  <c:v>294</c:v>
                </c:pt>
                <c:pt idx="13">
                  <c:v>10003.23</c:v>
                </c:pt>
                <c:pt idx="14">
                  <c:v>3197.5</c:v>
                </c:pt>
                <c:pt idx="15">
                  <c:v>2883</c:v>
                </c:pt>
                <c:pt idx="16">
                  <c:v>1524.67</c:v>
                </c:pt>
                <c:pt idx="17">
                  <c:v>1800</c:v>
                </c:pt>
                <c:pt idx="18">
                  <c:v>7864.8</c:v>
                </c:pt>
                <c:pt idx="19">
                  <c:v>4019.1</c:v>
                </c:pt>
                <c:pt idx="20">
                  <c:v>3568</c:v>
                </c:pt>
                <c:pt idx="21">
                  <c:v>4848.43</c:v>
                </c:pt>
                <c:pt idx="22">
                  <c:v>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E3-4CF1-8B38-593D9FEE1F07}"/>
            </c:ext>
          </c:extLst>
        </c:ser>
        <c:ser>
          <c:idx val="2"/>
          <c:order val="2"/>
          <c:tx>
            <c:strRef>
              <c:f>List3!$D$1</c:f>
              <c:strCache>
                <c:ptCount val="1"/>
                <c:pt idx="0">
                  <c:v>govedo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List3!$D$2:$D$24</c:f>
              <c:numCache>
                <c:formatCode>0.00</c:formatCode>
                <c:ptCount val="23"/>
                <c:pt idx="1">
                  <c:v>208.33333333333334</c:v>
                </c:pt>
                <c:pt idx="9">
                  <c:v>666.66666666666663</c:v>
                </c:pt>
                <c:pt idx="12">
                  <c:v>1743</c:v>
                </c:pt>
                <c:pt idx="13">
                  <c:v>2049.5500000000002</c:v>
                </c:pt>
                <c:pt idx="14">
                  <c:v>2100</c:v>
                </c:pt>
                <c:pt idx="15">
                  <c:v>600</c:v>
                </c:pt>
                <c:pt idx="16">
                  <c:v>4280</c:v>
                </c:pt>
                <c:pt idx="17">
                  <c:v>2394</c:v>
                </c:pt>
                <c:pt idx="20">
                  <c:v>6345</c:v>
                </c:pt>
                <c:pt idx="21">
                  <c:v>3100</c:v>
                </c:pt>
                <c:pt idx="22">
                  <c:v>1510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E3-4CF1-8B38-593D9FEE1F07}"/>
            </c:ext>
          </c:extLst>
        </c:ser>
        <c:ser>
          <c:idx val="3"/>
          <c:order val="3"/>
          <c:tx>
            <c:strRef>
              <c:f>List3!$E$1</c:f>
              <c:strCache>
                <c:ptCount val="1"/>
                <c:pt idx="0">
                  <c:v>bale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List3!$E$2:$E$24</c:f>
              <c:numCache>
                <c:formatCode>General</c:formatCode>
                <c:ptCount val="23"/>
                <c:pt idx="2" formatCode="0.00">
                  <c:v>550</c:v>
                </c:pt>
                <c:pt idx="7" formatCode="0.00">
                  <c:v>541.66666666666674</c:v>
                </c:pt>
                <c:pt idx="13" formatCode="0.00">
                  <c:v>676</c:v>
                </c:pt>
                <c:pt idx="14" formatCode="0.00">
                  <c:v>448</c:v>
                </c:pt>
                <c:pt idx="19" formatCode="0.00">
                  <c:v>84</c:v>
                </c:pt>
                <c:pt idx="22" formatCode="0.0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E3-4CF1-8B38-593D9FEE1F07}"/>
            </c:ext>
          </c:extLst>
        </c:ser>
        <c:ser>
          <c:idx val="4"/>
          <c:order val="4"/>
          <c:tx>
            <c:strRef>
              <c:f>List3!$F$1</c:f>
              <c:strCache>
                <c:ptCount val="1"/>
                <c:pt idx="0">
                  <c:v>konj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List3!$F$2:$F$24</c:f>
              <c:numCache>
                <c:formatCode>General</c:formatCode>
                <c:ptCount val="23"/>
                <c:pt idx="2" formatCode="0.00">
                  <c:v>1500</c:v>
                </c:pt>
                <c:pt idx="4" formatCode="0.00">
                  <c:v>1458.3333333333333</c:v>
                </c:pt>
                <c:pt idx="17" formatCode="0.00">
                  <c:v>1000</c:v>
                </c:pt>
                <c:pt idx="18" formatCode="0.00">
                  <c:v>1000</c:v>
                </c:pt>
                <c:pt idx="19" formatCode="0.00">
                  <c:v>25152.13</c:v>
                </c:pt>
                <c:pt idx="22" formatCode="0.00">
                  <c:v>1080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E3-4CF1-8B38-593D9FEE1F07}"/>
            </c:ext>
          </c:extLst>
        </c:ser>
        <c:ser>
          <c:idx val="5"/>
          <c:order val="5"/>
          <c:tx>
            <c:strRef>
              <c:f>List3!$G$1</c:f>
              <c:strCache>
                <c:ptCount val="1"/>
                <c:pt idx="0">
                  <c:v>koruza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List3!$G$2:$G$24</c:f>
              <c:numCache>
                <c:formatCode>General</c:formatCode>
                <c:ptCount val="23"/>
                <c:pt idx="11" formatCode="0.00">
                  <c:v>83.333333333333329</c:v>
                </c:pt>
                <c:pt idx="12" formatCode="0.00">
                  <c:v>594</c:v>
                </c:pt>
                <c:pt idx="17" formatCode="0.00">
                  <c:v>181.5</c:v>
                </c:pt>
                <c:pt idx="18" formatCode="0.00">
                  <c:v>191.68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E3-4CF1-8B38-593D9FEE1F07}"/>
            </c:ext>
          </c:extLst>
        </c:ser>
        <c:ser>
          <c:idx val="6"/>
          <c:order val="6"/>
          <c:tx>
            <c:strRef>
              <c:f>List3!$H$1</c:f>
              <c:strCache>
                <c:ptCount val="1"/>
                <c:pt idx="0">
                  <c:v>neznano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List3!$H$2:$H$22</c:f>
              <c:numCache>
                <c:formatCode>General</c:formatCode>
                <c:ptCount val="21"/>
                <c:pt idx="4" formatCode="0.00">
                  <c:v>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E3-4CF1-8B38-593D9FEE1F07}"/>
            </c:ext>
          </c:extLst>
        </c:ser>
        <c:ser>
          <c:idx val="7"/>
          <c:order val="7"/>
          <c:tx>
            <c:strRef>
              <c:f>List3!$I$1</c:f>
              <c:strCache>
                <c:ptCount val="1"/>
                <c:pt idx="0">
                  <c:v>objekt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List3!$I$2:$I$24</c:f>
              <c:numCache>
                <c:formatCode>General</c:formatCode>
                <c:ptCount val="23"/>
                <c:pt idx="5" formatCode="0.00">
                  <c:v>1125</c:v>
                </c:pt>
                <c:pt idx="9" formatCode="0.00">
                  <c:v>325.5</c:v>
                </c:pt>
                <c:pt idx="15" formatCode="0.00">
                  <c:v>584.4</c:v>
                </c:pt>
                <c:pt idx="16" formatCode="0.00">
                  <c:v>37.5</c:v>
                </c:pt>
                <c:pt idx="17" formatCode="0.00">
                  <c:v>313.2</c:v>
                </c:pt>
                <c:pt idx="20" formatCode="0.00">
                  <c:v>150</c:v>
                </c:pt>
                <c:pt idx="22" formatCode="0.00">
                  <c:v>1298.08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E3-4CF1-8B38-593D9FEE1F07}"/>
            </c:ext>
          </c:extLst>
        </c:ser>
        <c:ser>
          <c:idx val="8"/>
          <c:order val="8"/>
          <c:tx>
            <c:strRef>
              <c:f>List3!$J$1</c:f>
              <c:strCache>
                <c:ptCount val="1"/>
                <c:pt idx="0">
                  <c:v>vrtnina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List3!$A$2:$A$24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List3!$J$2:$J$22</c:f>
              <c:numCache>
                <c:formatCode>General</c:formatCode>
                <c:ptCount val="21"/>
                <c:pt idx="3" formatCode="0.00">
                  <c:v>420</c:v>
                </c:pt>
                <c:pt idx="4" formatCode="0.00">
                  <c:v>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E3-4CF1-8B38-593D9FEE1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332928"/>
        <c:axId val="235892224"/>
      </c:barChart>
      <c:catAx>
        <c:axId val="23733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leto</a:t>
                </a:r>
              </a:p>
            </c:rich>
          </c:tx>
          <c:layout>
            <c:manualLayout>
              <c:xMode val="edge"/>
              <c:yMode val="edge"/>
              <c:x val="0.47564476694336177"/>
              <c:y val="0.894738005394755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589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922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l-SI"/>
                  <a:t>delež (%)</a:t>
                </a:r>
              </a:p>
            </c:rich>
          </c:tx>
          <c:layout>
            <c:manualLayout>
              <c:xMode val="edge"/>
              <c:yMode val="edge"/>
              <c:x val="2.2922633957488552E-2"/>
              <c:y val="0.3933523821987625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237332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108878438875238"/>
          <c:y val="0.15185673923744836"/>
          <c:w val="6.2507031036391519E-2"/>
          <c:h val="0.7160280355145934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3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86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8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76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22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706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54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6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59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57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A539-5562-405A-9D4A-A81C4E881667}" type="datetimeFigureOut">
              <a:rPr lang="sl-SI" smtClean="0"/>
              <a:t>29.3.2018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9B87-EC6D-4CC0-85F8-357A259EA5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4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1323" y="597877"/>
            <a:ext cx="11218985" cy="2801815"/>
          </a:xfrm>
        </p:spPr>
        <p:txBody>
          <a:bodyPr>
            <a:normAutofit/>
          </a:bodyPr>
          <a:lstStyle/>
          <a:p>
            <a:r>
              <a:rPr lang="sl-SI" sz="4400" b="1" dirty="0" smtClean="0"/>
              <a:t>MONITORING IN PROBLEMATIKA VELIKIH ZVERI</a:t>
            </a:r>
            <a:br>
              <a:rPr lang="sl-SI" sz="4400" b="1" dirty="0" smtClean="0"/>
            </a:br>
            <a:r>
              <a:rPr lang="sl-SI" sz="4400" b="1" dirty="0" smtClean="0"/>
              <a:t> V OBČINI TOLMIN</a:t>
            </a:r>
            <a:br>
              <a:rPr lang="sl-SI" sz="4400" b="1" dirty="0" smtClean="0"/>
            </a:br>
            <a:r>
              <a:rPr lang="sl-SI" sz="4400" b="1" dirty="0"/>
              <a:t/>
            </a:r>
            <a:br>
              <a:rPr lang="sl-SI" sz="4400" b="1" dirty="0"/>
            </a:br>
            <a:r>
              <a:rPr lang="sl-SI" sz="2800" b="1" dirty="0" err="1" smtClean="0"/>
              <a:t>Tolmin</a:t>
            </a:r>
            <a:r>
              <a:rPr lang="sl-SI" sz="2800" b="1" dirty="0" smtClean="0"/>
              <a:t>, 3. april 2018</a:t>
            </a:r>
            <a:r>
              <a:rPr lang="sl-SI" sz="2800" b="1" dirty="0"/>
              <a:t/>
            </a:r>
            <a:br>
              <a:rPr lang="sl-SI" sz="2800" b="1" dirty="0"/>
            </a:br>
            <a:endParaRPr lang="sl-SI" sz="2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17845" y="4743397"/>
            <a:ext cx="4025939" cy="476186"/>
          </a:xfrm>
        </p:spPr>
        <p:txBody>
          <a:bodyPr>
            <a:normAutofit/>
          </a:bodyPr>
          <a:lstStyle/>
          <a:p>
            <a:r>
              <a:rPr lang="sl-SI" sz="2000" dirty="0" smtClean="0"/>
              <a:t>mag. Iztok KOREN; ZGS OE Tolmin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2781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medvedu – TRI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35860"/>
              </p:ext>
            </p:extLst>
          </p:nvPr>
        </p:nvGraphicFramePr>
        <p:xfrm>
          <a:off x="838200" y="1825625"/>
          <a:ext cx="1073810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4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Številčnost medveda – ZVK LUO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5306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01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Številčnost medveda – TRI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3808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7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Stalna števna mesta – ZVK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74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Število medvedov v Sloveniji – DNK analize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78992" y="1499616"/>
            <a:ext cx="7196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Leto 2007: število = 424 medvedov (838 – 458) 95 % interval zaupanja</a:t>
            </a:r>
          </a:p>
          <a:p>
            <a:r>
              <a:rPr lang="sl-SI" dirty="0" smtClean="0"/>
              <a:t>Leto 2015: število = 564 medvedov (533 – 598) 95 % interval zaupanja</a:t>
            </a:r>
          </a:p>
          <a:p>
            <a:endParaRPr lang="sl-SI" dirty="0"/>
          </a:p>
          <a:p>
            <a:r>
              <a:rPr lang="sl-SI" dirty="0" smtClean="0"/>
              <a:t>Indeks 2015/2007 = 133 %</a:t>
            </a:r>
          </a:p>
          <a:p>
            <a:endParaRPr lang="sl-SI" dirty="0"/>
          </a:p>
          <a:p>
            <a:r>
              <a:rPr lang="sl-SI" dirty="0" smtClean="0"/>
              <a:t>Prirastek 2015 = 150 medvedov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78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Odvzem medvedov – ZVK in TRI LUO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017902"/>
              </p:ext>
            </p:extLst>
          </p:nvPr>
        </p:nvGraphicFramePr>
        <p:xfrm>
          <a:off x="838200" y="2470394"/>
          <a:ext cx="5187462" cy="306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681681"/>
              </p:ext>
            </p:extLst>
          </p:nvPr>
        </p:nvGraphicFramePr>
        <p:xfrm>
          <a:off x="6646986" y="24703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27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Prisotnost volkov – ZVK LUO (2017)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2714"/>
            <a:ext cx="5950413" cy="435133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725508" y="1793631"/>
            <a:ext cx="36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Dva tropa (DNK  analize):</a:t>
            </a:r>
          </a:p>
          <a:p>
            <a:pPr marL="342900" indent="-342900">
              <a:buAutoNum type="arabicPeriod"/>
            </a:pPr>
            <a:r>
              <a:rPr lang="sl-SI" dirty="0" smtClean="0"/>
              <a:t>Nanos – Hrušica</a:t>
            </a:r>
          </a:p>
          <a:p>
            <a:pPr marL="342900" indent="-342900">
              <a:buAutoNum type="arabicPeriod"/>
            </a:pPr>
            <a:r>
              <a:rPr lang="sl-SI" dirty="0" smtClean="0"/>
              <a:t>Trnovski gozd</a:t>
            </a:r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 smtClean="0"/>
              <a:t>Število volkov (ocena) 5 + 5 = 10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58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volkovih v kmetijstvu – ZVK LUO (2017)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76610"/>
            <a:ext cx="10515600" cy="2406405"/>
          </a:xfrm>
        </p:spPr>
        <p:txBody>
          <a:bodyPr/>
          <a:lstStyle/>
          <a:p>
            <a:r>
              <a:rPr lang="sl-SI" dirty="0" smtClean="0"/>
              <a:t>11. napadov (9.670,30 €)</a:t>
            </a:r>
          </a:p>
          <a:p>
            <a:r>
              <a:rPr lang="sl-SI" dirty="0" smtClean="0"/>
              <a:t>69 drobnica (8.400,30 €)</a:t>
            </a:r>
          </a:p>
          <a:p>
            <a:r>
              <a:rPr lang="sl-SI" dirty="0" smtClean="0"/>
              <a:t>4 govedo (1.270,00 €)</a:t>
            </a:r>
          </a:p>
          <a:p>
            <a:r>
              <a:rPr lang="sl-SI" dirty="0" smtClean="0"/>
              <a:t>6 loviščih (Bukovje, Col, Čepovan, Hrenovice, Javornik, Kozje stena)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69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volkovih v lovstvu – ZVK LUO (2017)</a:t>
            </a:r>
            <a:endParaRPr lang="sl-SI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51684"/>
              </p:ext>
            </p:extLst>
          </p:nvPr>
        </p:nvGraphicFramePr>
        <p:xfrm>
          <a:off x="756138" y="2057399"/>
          <a:ext cx="5187462" cy="428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38863"/>
              </p:ext>
            </p:extLst>
          </p:nvPr>
        </p:nvGraphicFramePr>
        <p:xfrm>
          <a:off x="6529754" y="1690687"/>
          <a:ext cx="5205046" cy="349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39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volkovih v lovstvu – ZVK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94938"/>
              </p:ext>
            </p:extLst>
          </p:nvPr>
        </p:nvGraphicFramePr>
        <p:xfrm>
          <a:off x="2892669" y="1860673"/>
          <a:ext cx="6406662" cy="378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3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548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Območje obravnave velikih zveri:</a:t>
            </a:r>
            <a:br>
              <a:rPr lang="sl-SI" dirty="0" smtClean="0"/>
            </a:br>
            <a:r>
              <a:rPr lang="sl-SI" sz="3600" dirty="0" smtClean="0"/>
              <a:t>Triglavsko lovsko upravljavsko območje</a:t>
            </a:r>
            <a:br>
              <a:rPr lang="sl-SI" sz="3600" dirty="0" smtClean="0"/>
            </a:br>
            <a:r>
              <a:rPr lang="sl-SI" sz="3600" dirty="0" smtClean="0"/>
              <a:t>Zahodno visoko kraško lovsko upravljavsko območje</a:t>
            </a:r>
            <a:endParaRPr lang="sl-SI" dirty="0"/>
          </a:p>
        </p:txBody>
      </p:sp>
      <p:pic>
        <p:nvPicPr>
          <p:cNvPr id="5" name="Picture 5" descr="D:\C\IZOBRAŽEVANJE\ŠC Postojna VSŠ\Predavanja\LU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75" y="2374265"/>
            <a:ext cx="61490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Število volkov Sloveniji – DNK analize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15568" y="1965960"/>
            <a:ext cx="8156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Zima 2016/2017: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 14 tropov,  4 delimo s Hrvaško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 59 volkov (samo Slovenija)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07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Odvzem volkov – ZVK LUO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2952" y="2480572"/>
            <a:ext cx="3406096" cy="35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medvedu - Slovenija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992321"/>
              </p:ext>
            </p:extLst>
          </p:nvPr>
        </p:nvGraphicFramePr>
        <p:xfrm>
          <a:off x="1796796" y="2310257"/>
          <a:ext cx="8598408" cy="336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2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Medved - Slovenija</a:t>
            </a:r>
            <a:endParaRPr lang="sl-SI" dirty="0"/>
          </a:p>
        </p:txBody>
      </p:sp>
      <p:pic>
        <p:nvPicPr>
          <p:cNvPr id="5" name="Picture 3" descr="E:\Francija odlov\Območja medvedaA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5983" r="9074" b="8757"/>
          <a:stretch>
            <a:fillRect/>
          </a:stretch>
        </p:blipFill>
        <p:spPr>
          <a:xfrm>
            <a:off x="3080134" y="1825625"/>
            <a:ext cx="6031732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Volk - Slovenija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58" y="1825625"/>
            <a:ext cx="6153283" cy="4351338"/>
          </a:xfrm>
        </p:spPr>
      </p:pic>
    </p:spTree>
    <p:extLst>
      <p:ext uri="{BB962C8B-B14F-4D97-AF65-F5344CB8AC3E}">
        <p14:creationId xmlns:p14="http://schemas.microsoft.com/office/powerpoint/2010/main" val="7827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zavarovanih vrstah – ZVK in TRI LUO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50272"/>
              </p:ext>
            </p:extLst>
          </p:nvPr>
        </p:nvGraphicFramePr>
        <p:xfrm>
          <a:off x="838200" y="1825625"/>
          <a:ext cx="5178552" cy="402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013446"/>
              </p:ext>
            </p:extLst>
          </p:nvPr>
        </p:nvGraphicFramePr>
        <p:xfrm>
          <a:off x="6096000" y="1690688"/>
          <a:ext cx="5133975" cy="416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2530660" y="6221492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43.068,46 €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924433" y="6221492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21.190,41 €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47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medvedu – ZVK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388558"/>
              </p:ext>
            </p:extLst>
          </p:nvPr>
        </p:nvGraphicFramePr>
        <p:xfrm>
          <a:off x="838200" y="1825625"/>
          <a:ext cx="5123688" cy="31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130951"/>
              </p:ext>
            </p:extLst>
          </p:nvPr>
        </p:nvGraphicFramePr>
        <p:xfrm>
          <a:off x="6096000" y="1825624"/>
          <a:ext cx="5257800" cy="31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5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medvedu – ZVK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428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Škode po medvedu – TRI LUO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473444"/>
              </p:ext>
            </p:extLst>
          </p:nvPr>
        </p:nvGraphicFramePr>
        <p:xfrm>
          <a:off x="838200" y="1825625"/>
          <a:ext cx="5288280" cy="306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26442"/>
              </p:ext>
            </p:extLst>
          </p:nvPr>
        </p:nvGraphicFramePr>
        <p:xfrm>
          <a:off x="6251448" y="1911096"/>
          <a:ext cx="5102352" cy="298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3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337</Words>
  <Application>Microsoft Office PowerPoint</Application>
  <PresentationFormat>Širokozaslonsko</PresentationFormat>
  <Paragraphs>76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Officeova tema</vt:lpstr>
      <vt:lpstr>MONITORING IN PROBLEMATIKA VELIKIH ZVERI  V OBČINI TOLMIN  Tolmin, 3. april 2018 </vt:lpstr>
      <vt:lpstr>Območje obravnave velikih zveri: Triglavsko lovsko upravljavsko območje Zahodno visoko kraško lovsko upravljavsko območje</vt:lpstr>
      <vt:lpstr>Škode po medvedu - Slovenija</vt:lpstr>
      <vt:lpstr>Medved - Slovenija</vt:lpstr>
      <vt:lpstr>Volk - Slovenija</vt:lpstr>
      <vt:lpstr>Škode po zavarovanih vrstah – ZVK in TRI LUO</vt:lpstr>
      <vt:lpstr>Škode po medvedu – ZVK LUO</vt:lpstr>
      <vt:lpstr>Škode po medvedu – ZVK LUO</vt:lpstr>
      <vt:lpstr>Škode po medvedu – TRI LUO</vt:lpstr>
      <vt:lpstr>Škode po medvedu – TRI LUO</vt:lpstr>
      <vt:lpstr>Številčnost medveda – ZVK LUO</vt:lpstr>
      <vt:lpstr>Številčnost medveda – TRI LUO</vt:lpstr>
      <vt:lpstr>Stalna števna mesta – ZVK LUO</vt:lpstr>
      <vt:lpstr>Število medvedov v Sloveniji – DNK analize</vt:lpstr>
      <vt:lpstr>Odvzem medvedov – ZVK in TRI LUO</vt:lpstr>
      <vt:lpstr>Prisotnost volkov – ZVK LUO (2017)</vt:lpstr>
      <vt:lpstr>Škode po volkovih v kmetijstvu – ZVK LUO (2017)</vt:lpstr>
      <vt:lpstr>Škode po volkovih v lovstvu – ZVK LUO (2017)</vt:lpstr>
      <vt:lpstr>Škode po volkovih v lovstvu – ZVK LUO</vt:lpstr>
      <vt:lpstr>Število volkov Sloveniji – DNK analize</vt:lpstr>
      <vt:lpstr>Odvzem volkov – ZVK LUO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 BO NA PRIMORSKEM ŠE MOŽNA PAŠA DOMAČIH ŽIVALI OB PRISOTNOSTI VELIKIH ZVERI?  Ajdovščina, 6. februar 2018</dc:title>
  <dc:creator>TOIztokK</dc:creator>
  <cp:lastModifiedBy>Martina Špolad</cp:lastModifiedBy>
  <cp:revision>25</cp:revision>
  <dcterms:created xsi:type="dcterms:W3CDTF">2018-02-05T09:43:58Z</dcterms:created>
  <dcterms:modified xsi:type="dcterms:W3CDTF">2018-03-29T11:17:14Z</dcterms:modified>
</cp:coreProperties>
</file>