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9" r:id="rId12"/>
    <p:sldId id="267" r:id="rId13"/>
    <p:sldId id="270" r:id="rId14"/>
    <p:sldId id="272" r:id="rId15"/>
    <p:sldId id="268" r:id="rId16"/>
    <p:sldId id="271" r:id="rId17"/>
    <p:sldId id="273" r:id="rId18"/>
    <p:sldId id="274" r:id="rId1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50E9F4-0A6E-4D73-A810-8D54A78566EC}" type="datetimeFigureOut">
              <a:rPr lang="sl-SI" smtClean="0"/>
              <a:pPr/>
              <a:t>11. 07. 2019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302CD42-CB92-463F-B61B-2D4ABF7CD051}"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0E9F4-0A6E-4D73-A810-8D54A78566EC}" type="datetimeFigureOut">
              <a:rPr lang="sl-SI" smtClean="0"/>
              <a:pPr/>
              <a:t>11. 07. 2019</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2CD42-CB92-463F-B61B-2D4ABF7CD05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4764" y="2633055"/>
            <a:ext cx="7198568" cy="936104"/>
          </a:xfrm>
        </p:spPr>
        <p:txBody>
          <a:bodyPr>
            <a:normAutofit fontScale="90000"/>
          </a:bodyPr>
          <a:lstStyle/>
          <a:p>
            <a:r>
              <a:rPr lang="sl-SI" sz="2800" b="1" dirty="0"/>
              <a:t>OBRTNA CONA </a:t>
            </a:r>
            <a:r>
              <a:rPr lang="sl-SI" sz="2800" b="1" dirty="0" smtClean="0"/>
              <a:t>KIDRIČEVO</a:t>
            </a:r>
            <a:br>
              <a:rPr lang="sl-SI" sz="2800" b="1" dirty="0" smtClean="0"/>
            </a:br>
            <a:r>
              <a:rPr lang="sl-SI" sz="2800" b="1" dirty="0" smtClean="0"/>
              <a:t>Investicijska dokumentacija</a:t>
            </a:r>
            <a:br>
              <a:rPr lang="sl-SI" sz="2800" b="1" dirty="0" smtClean="0"/>
            </a:br>
            <a:r>
              <a:rPr lang="sl-SI" sz="2800" b="1" dirty="0" smtClean="0"/>
              <a:t>DIIP – PIZ – IP </a:t>
            </a:r>
            <a:endParaRPr lang="sl-SI" sz="5400" b="1" dirty="0"/>
          </a:p>
        </p:txBody>
      </p:sp>
      <p:sp>
        <p:nvSpPr>
          <p:cNvPr id="3" name="Podnaslov 2"/>
          <p:cNvSpPr>
            <a:spLocks noGrp="1"/>
          </p:cNvSpPr>
          <p:nvPr>
            <p:ph type="subTitle" idx="1"/>
          </p:nvPr>
        </p:nvSpPr>
        <p:spPr>
          <a:xfrm>
            <a:off x="1403648" y="6379096"/>
            <a:ext cx="6400800" cy="478904"/>
          </a:xfrm>
        </p:spPr>
        <p:txBody>
          <a:bodyPr>
            <a:normAutofit fontScale="92500" lnSpcReduction="20000"/>
          </a:bodyPr>
          <a:lstStyle/>
          <a:p>
            <a:pPr algn="ctr"/>
            <a:r>
              <a:rPr lang="sl-SI" sz="1400" b="1" dirty="0" smtClean="0">
                <a:solidFill>
                  <a:schemeClr val="tx1"/>
                </a:solidFill>
              </a:rPr>
              <a:t>Kidričevo</a:t>
            </a:r>
          </a:p>
          <a:p>
            <a:pPr algn="ctr"/>
            <a:r>
              <a:rPr lang="sl-SI" sz="1400" b="1" dirty="0" smtClean="0">
                <a:solidFill>
                  <a:schemeClr val="tx1"/>
                </a:solidFill>
              </a:rPr>
              <a:t>julij, 2019</a:t>
            </a: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11" name="Podnaslov 2"/>
          <p:cNvSpPr txBox="1">
            <a:spLocks/>
          </p:cNvSpPr>
          <p:nvPr/>
        </p:nvSpPr>
        <p:spPr>
          <a:xfrm>
            <a:off x="7092280" y="5661248"/>
            <a:ext cx="1920709" cy="4789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l-SI" sz="1800" b="1" dirty="0" smtClean="0">
                <a:solidFill>
                  <a:schemeClr val="tx1"/>
                </a:solidFill>
              </a:rPr>
              <a:t>dr. Sabina Žampa</a:t>
            </a:r>
            <a:endParaRPr lang="sl-SI" sz="1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4" name="Pravokotnik 3"/>
          <p:cNvSpPr/>
          <p:nvPr/>
        </p:nvSpPr>
        <p:spPr>
          <a:xfrm>
            <a:off x="817181" y="957524"/>
            <a:ext cx="6606735" cy="3277820"/>
          </a:xfrm>
          <a:prstGeom prst="rect">
            <a:avLst/>
          </a:prstGeom>
        </p:spPr>
        <p:txBody>
          <a:bodyPr wrap="square">
            <a:spAutoFit/>
          </a:bodyPr>
          <a:lstStyle/>
          <a:p>
            <a:pPr algn="just">
              <a:lnSpc>
                <a:spcPct val="115000"/>
              </a:lnSpc>
              <a:spcAft>
                <a:spcPts val="0"/>
              </a:spcAft>
            </a:pPr>
            <a:r>
              <a:rPr lang="sl-SI" b="1" dirty="0">
                <a:latin typeface="Calibri" panose="020F0502020204030204" pitchFamily="34" charset="0"/>
                <a:ea typeface="Calibri" panose="020F0502020204030204" pitchFamily="34" charset="0"/>
                <a:cs typeface="Calibri" panose="020F0502020204030204" pitchFamily="34" charset="0"/>
              </a:rPr>
              <a:t>Projekt predvideva naslednje aktivnosti:</a:t>
            </a:r>
            <a:endParaRPr lang="sl-SI"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Priprava projektne in investicijske dokumentacije</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Prijava za EU sredstva</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Pridobitev dolžniških virov financiranja</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Meteorna kanalizacija</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Fekalna kanalizacija</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Cesta s pločnikom</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Vodovod znotraj cone</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Zunanja ureditev s hortikulturo</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sl-SI" dirty="0">
                <a:latin typeface="Calibri" panose="020F0502020204030204" pitchFamily="34" charset="0"/>
                <a:ea typeface="Times New Roman" panose="02020603050405020304" pitchFamily="18" charset="0"/>
                <a:cs typeface="Calibri" panose="020F0502020204030204" pitchFamily="34" charset="0"/>
              </a:rPr>
              <a:t>Nadzor investicije</a:t>
            </a:r>
            <a:endParaRPr lang="sl-SI"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Pravokotnik 4"/>
          <p:cNvSpPr/>
          <p:nvPr/>
        </p:nvSpPr>
        <p:spPr>
          <a:xfrm>
            <a:off x="416330" y="4235344"/>
            <a:ext cx="8188117" cy="729430"/>
          </a:xfrm>
          <a:prstGeom prst="rect">
            <a:avLst/>
          </a:prstGeom>
        </p:spPr>
        <p:txBody>
          <a:bodyPr wrap="square">
            <a:spAutoFit/>
          </a:bodyPr>
          <a:lstStyle/>
          <a:p>
            <a:pPr algn="just">
              <a:lnSpc>
                <a:spcPct val="115000"/>
              </a:lnSpc>
              <a:spcAft>
                <a:spcPts val="0"/>
              </a:spcAft>
            </a:pPr>
            <a:r>
              <a:rPr lang="sl-SI" dirty="0">
                <a:latin typeface="Calibri" panose="020F0502020204030204" pitchFamily="34" charset="0"/>
                <a:ea typeface="Calibri" panose="020F0502020204030204" pitchFamily="34" charset="0"/>
                <a:cs typeface="Calibri" panose="020F0502020204030204" pitchFamily="34" charset="0"/>
              </a:rPr>
              <a:t>Aktivnosti se bodo pričele izvajati v letu 2019, nadaljevale v letu 2020, zaključek se predvideva v letu 2021. </a:t>
            </a:r>
            <a:endParaRPr lang="sl-SI"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228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graphicFrame>
        <p:nvGraphicFramePr>
          <p:cNvPr id="2" name="Tabela 1"/>
          <p:cNvGraphicFramePr>
            <a:graphicFrameLocks noGrp="1"/>
          </p:cNvGraphicFramePr>
          <p:nvPr>
            <p:extLst>
              <p:ext uri="{D42A27DB-BD31-4B8C-83A1-F6EECF244321}">
                <p14:modId xmlns:p14="http://schemas.microsoft.com/office/powerpoint/2010/main" val="3923112655"/>
              </p:ext>
            </p:extLst>
          </p:nvPr>
        </p:nvGraphicFramePr>
        <p:xfrm>
          <a:off x="817181" y="1402372"/>
          <a:ext cx="5379720" cy="2089912"/>
        </p:xfrm>
        <a:graphic>
          <a:graphicData uri="http://schemas.openxmlformats.org/drawingml/2006/table">
            <a:tbl>
              <a:tblPr firstRow="1" firstCol="1" bandRow="1">
                <a:tableStyleId>{5C22544A-7EE6-4342-B048-85BDC9FD1C3A}</a:tableStyleId>
              </a:tblPr>
              <a:tblGrid>
                <a:gridCol w="1419728"/>
                <a:gridCol w="990951"/>
                <a:gridCol w="1530257"/>
                <a:gridCol w="1438784"/>
              </a:tblGrid>
              <a:tr h="0">
                <a:tc>
                  <a:txBody>
                    <a:bodyPr/>
                    <a:lstStyle/>
                    <a:p>
                      <a:pPr algn="just">
                        <a:lnSpc>
                          <a:spcPct val="115000"/>
                        </a:lnSpc>
                        <a:spcAft>
                          <a:spcPts val="0"/>
                        </a:spcAft>
                      </a:pPr>
                      <a:r>
                        <a:rPr lang="sl-SI" sz="1100" dirty="0">
                          <a:effectLst/>
                        </a:rPr>
                        <a:t>Naziv kazalnika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Merska enota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Ciljna vrednost ob zaključku projekta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Viri podatkov</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0340">
                <a:tc>
                  <a:txBody>
                    <a:bodyPr/>
                    <a:lstStyle/>
                    <a:p>
                      <a:pPr>
                        <a:spcAft>
                          <a:spcPts val="0"/>
                        </a:spcAft>
                      </a:pPr>
                      <a:r>
                        <a:rPr lang="sl-SI" sz="1000">
                          <a:effectLst/>
                        </a:rPr>
                        <a:t>Izgradnja OC Kidričevo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m</a:t>
                      </a:r>
                      <a:r>
                        <a:rPr lang="sl-SI" sz="1000" baseline="30000">
                          <a:effectLst/>
                        </a:rPr>
                        <a:t>2</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328.988</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Investicijska dokumentacija - IP</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0340">
                <a:tc>
                  <a:txBody>
                    <a:bodyPr/>
                    <a:lstStyle/>
                    <a:p>
                      <a:pPr>
                        <a:spcAft>
                          <a:spcPts val="0"/>
                        </a:spcAft>
                      </a:pPr>
                      <a:r>
                        <a:rPr lang="sl-SI" sz="1000">
                          <a:effectLst/>
                        </a:rPr>
                        <a:t>Vključitev podjetij v OC Kidričevo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število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min. 6</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Občina Kidričevo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0340">
                <a:tc>
                  <a:txBody>
                    <a:bodyPr/>
                    <a:lstStyle/>
                    <a:p>
                      <a:pPr>
                        <a:spcAft>
                          <a:spcPts val="0"/>
                        </a:spcAft>
                      </a:pPr>
                      <a:r>
                        <a:rPr lang="sl-SI" sz="1000">
                          <a:effectLst/>
                        </a:rPr>
                        <a:t>Število podprtih investicijskih projektov za poslovno infrastrukturo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število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1</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Občina Kidričevo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0340">
                <a:tc>
                  <a:txBody>
                    <a:bodyPr/>
                    <a:lstStyle/>
                    <a:p>
                      <a:pPr>
                        <a:spcAft>
                          <a:spcPts val="0"/>
                        </a:spcAft>
                      </a:pPr>
                      <a:r>
                        <a:rPr lang="sl-SI" sz="1000">
                          <a:effectLst/>
                        </a:rPr>
                        <a:t>Izgradnja nove vpadnice v Industrijsko cono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število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1</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Občina Kidričevo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0340">
                <a:tc>
                  <a:txBody>
                    <a:bodyPr/>
                    <a:lstStyle/>
                    <a:p>
                      <a:pPr>
                        <a:spcAft>
                          <a:spcPts val="0"/>
                        </a:spcAft>
                      </a:pPr>
                      <a:r>
                        <a:rPr lang="sl-SI" sz="1000">
                          <a:effectLst/>
                        </a:rPr>
                        <a:t>Novo zgrajeno krožišče</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število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1</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dirty="0">
                          <a:effectLst/>
                        </a:rPr>
                        <a:t>Občina Kidričevo</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3275624920"/>
              </p:ext>
            </p:extLst>
          </p:nvPr>
        </p:nvGraphicFramePr>
        <p:xfrm>
          <a:off x="817181" y="4104422"/>
          <a:ext cx="5379720" cy="995172"/>
        </p:xfrm>
        <a:graphic>
          <a:graphicData uri="http://schemas.openxmlformats.org/drawingml/2006/table">
            <a:tbl>
              <a:tblPr firstRow="1" firstCol="1" bandRow="1">
                <a:tableStyleId>{5C22544A-7EE6-4342-B048-85BDC9FD1C3A}</a:tableStyleId>
              </a:tblPr>
              <a:tblGrid>
                <a:gridCol w="1423670"/>
                <a:gridCol w="977900"/>
                <a:gridCol w="1555115"/>
                <a:gridCol w="1423035"/>
              </a:tblGrid>
              <a:tr h="180340">
                <a:tc>
                  <a:txBody>
                    <a:bodyPr/>
                    <a:lstStyle/>
                    <a:p>
                      <a:pPr algn="just">
                        <a:lnSpc>
                          <a:spcPct val="115000"/>
                        </a:lnSpc>
                        <a:spcAft>
                          <a:spcPts val="0"/>
                        </a:spcAft>
                      </a:pPr>
                      <a:r>
                        <a:rPr lang="sl-SI" sz="1100" dirty="0">
                          <a:effectLst/>
                        </a:rPr>
                        <a:t>Naziv kazalnika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Merska enota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Ciljna vrednost 2 leti po zaključku naložbe</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Viri podatkov</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0340">
                <a:tc>
                  <a:txBody>
                    <a:bodyPr/>
                    <a:lstStyle/>
                    <a:p>
                      <a:pPr>
                        <a:spcAft>
                          <a:spcPts val="0"/>
                        </a:spcAft>
                      </a:pPr>
                      <a:r>
                        <a:rPr lang="sl-SI" sz="1000" dirty="0">
                          <a:effectLst/>
                        </a:rPr>
                        <a:t>Število novo ustvarjenih delovnih mest</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število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100 novih delovnih mest</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Občina Kidričevo</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0340">
                <a:tc>
                  <a:txBody>
                    <a:bodyPr/>
                    <a:lstStyle/>
                    <a:p>
                      <a:pPr>
                        <a:spcAft>
                          <a:spcPts val="0"/>
                        </a:spcAft>
                      </a:pPr>
                      <a:r>
                        <a:rPr lang="sl-SI" sz="1000" dirty="0">
                          <a:effectLst/>
                        </a:rPr>
                        <a:t>Zasedenost površin v OC</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dirty="0">
                          <a:effectLst/>
                        </a:rPr>
                        <a:t>m</a:t>
                      </a:r>
                      <a:r>
                        <a:rPr lang="sl-SI" sz="1000" baseline="30000" dirty="0">
                          <a:effectLst/>
                        </a:rPr>
                        <a:t>2</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Min. 70 % zasedenost uporabnih površin</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dirty="0">
                          <a:effectLst/>
                        </a:rPr>
                        <a:t>Občina Kidričevo</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1" name="Pravokotnik 10"/>
          <p:cNvSpPr/>
          <p:nvPr/>
        </p:nvSpPr>
        <p:spPr>
          <a:xfrm>
            <a:off x="755576" y="1033040"/>
            <a:ext cx="4087337" cy="369332"/>
          </a:xfrm>
          <a:prstGeom prst="rect">
            <a:avLst/>
          </a:prstGeom>
        </p:spPr>
        <p:txBody>
          <a:bodyPr wrap="none">
            <a:spAutoFit/>
          </a:bodyPr>
          <a:lstStyle/>
          <a:p>
            <a:r>
              <a:rPr lang="sl-SI" dirty="0">
                <a:latin typeface="Calibri" panose="020F0502020204030204" pitchFamily="34" charset="0"/>
                <a:ea typeface="Calibri" panose="020F0502020204030204" pitchFamily="34" charset="0"/>
              </a:rPr>
              <a:t>Načrtovani fizični kazalniki učinka naložbe</a:t>
            </a:r>
            <a:endParaRPr lang="sl-SI" dirty="0"/>
          </a:p>
        </p:txBody>
      </p:sp>
      <p:sp>
        <p:nvSpPr>
          <p:cNvPr id="12" name="Pravokotnik 11"/>
          <p:cNvSpPr/>
          <p:nvPr/>
        </p:nvSpPr>
        <p:spPr>
          <a:xfrm>
            <a:off x="785609" y="3735090"/>
            <a:ext cx="2925994" cy="369332"/>
          </a:xfrm>
          <a:prstGeom prst="rect">
            <a:avLst/>
          </a:prstGeom>
        </p:spPr>
        <p:txBody>
          <a:bodyPr wrap="none">
            <a:spAutoFit/>
          </a:bodyPr>
          <a:lstStyle/>
          <a:p>
            <a:r>
              <a:rPr lang="sl-SI" dirty="0">
                <a:latin typeface="Calibri" panose="020F0502020204030204" pitchFamily="34" charset="0"/>
                <a:ea typeface="Calibri" panose="020F0502020204030204" pitchFamily="34" charset="0"/>
              </a:rPr>
              <a:t>Načrtovani kazalniki rezultata</a:t>
            </a:r>
            <a:endParaRPr lang="sl-SI" dirty="0"/>
          </a:p>
        </p:txBody>
      </p:sp>
      <p:sp>
        <p:nvSpPr>
          <p:cNvPr id="13" name="Pravokotnik 12"/>
          <p:cNvSpPr/>
          <p:nvPr/>
        </p:nvSpPr>
        <p:spPr>
          <a:xfrm>
            <a:off x="817181" y="5374583"/>
            <a:ext cx="3900363" cy="369332"/>
          </a:xfrm>
          <a:prstGeom prst="rect">
            <a:avLst/>
          </a:prstGeom>
        </p:spPr>
        <p:txBody>
          <a:bodyPr wrap="none">
            <a:spAutoFit/>
          </a:bodyPr>
          <a:lstStyle/>
          <a:p>
            <a:pPr algn="just">
              <a:spcAft>
                <a:spcPts val="400"/>
              </a:spcAft>
            </a:pPr>
            <a:r>
              <a:rPr lang="sl-SI" dirty="0">
                <a:latin typeface="Calibri" panose="020F0502020204030204" pitchFamily="34" charset="0"/>
                <a:ea typeface="Calibri" panose="020F0502020204030204" pitchFamily="34" charset="0"/>
              </a:rPr>
              <a:t>Načrtovani finančni kazalniki o naložbe</a:t>
            </a:r>
          </a:p>
        </p:txBody>
      </p:sp>
      <p:graphicFrame>
        <p:nvGraphicFramePr>
          <p:cNvPr id="14" name="Tabela 13"/>
          <p:cNvGraphicFramePr>
            <a:graphicFrameLocks noGrp="1"/>
          </p:cNvGraphicFramePr>
          <p:nvPr>
            <p:extLst>
              <p:ext uri="{D42A27DB-BD31-4B8C-83A1-F6EECF244321}">
                <p14:modId xmlns:p14="http://schemas.microsoft.com/office/powerpoint/2010/main" val="2844713187"/>
              </p:ext>
            </p:extLst>
          </p:nvPr>
        </p:nvGraphicFramePr>
        <p:xfrm>
          <a:off x="817181" y="5773916"/>
          <a:ext cx="5379720" cy="842772"/>
        </p:xfrm>
        <a:graphic>
          <a:graphicData uri="http://schemas.openxmlformats.org/drawingml/2006/table">
            <a:tbl>
              <a:tblPr firstRow="1" firstCol="1" bandRow="1">
                <a:tableStyleId>{5C22544A-7EE6-4342-B048-85BDC9FD1C3A}</a:tableStyleId>
              </a:tblPr>
              <a:tblGrid>
                <a:gridCol w="1423670"/>
                <a:gridCol w="986790"/>
                <a:gridCol w="1546225"/>
                <a:gridCol w="1423035"/>
              </a:tblGrid>
              <a:tr h="180340">
                <a:tc>
                  <a:txBody>
                    <a:bodyPr/>
                    <a:lstStyle/>
                    <a:p>
                      <a:pPr algn="just">
                        <a:lnSpc>
                          <a:spcPct val="115000"/>
                        </a:lnSpc>
                        <a:spcAft>
                          <a:spcPts val="0"/>
                        </a:spcAft>
                      </a:pPr>
                      <a:r>
                        <a:rPr lang="sl-SI" sz="1100" dirty="0">
                          <a:effectLst/>
                        </a:rPr>
                        <a:t>Naziv kazalnika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Merska enota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Ciljna vrednost ob zaključku projekta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sl-SI" sz="1100">
                          <a:effectLst/>
                        </a:rPr>
                        <a:t>Viri podatkov</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0340">
                <a:tc>
                  <a:txBody>
                    <a:bodyPr/>
                    <a:lstStyle/>
                    <a:p>
                      <a:pPr>
                        <a:spcAft>
                          <a:spcPts val="0"/>
                        </a:spcAft>
                      </a:pPr>
                      <a:r>
                        <a:rPr lang="sl-SI" sz="1000">
                          <a:effectLst/>
                        </a:rPr>
                        <a:t>Višina investicije</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EUR</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a:effectLst/>
                        </a:rPr>
                        <a:t>4.391.586,96</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l-SI" sz="1000" dirty="0">
                          <a:effectLst/>
                        </a:rPr>
                        <a:t>Investicijska dokumentacija </a:t>
                      </a:r>
                      <a:r>
                        <a:rPr lang="sl-SI" sz="1000" dirty="0" smtClean="0">
                          <a:effectLst/>
                        </a:rPr>
                        <a:t>– IP, tekoče cene</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8783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graphicFrame>
        <p:nvGraphicFramePr>
          <p:cNvPr id="4" name="Tabela 3"/>
          <p:cNvGraphicFramePr>
            <a:graphicFrameLocks noGrp="1"/>
          </p:cNvGraphicFramePr>
          <p:nvPr>
            <p:extLst>
              <p:ext uri="{D42A27DB-BD31-4B8C-83A1-F6EECF244321}">
                <p14:modId xmlns:p14="http://schemas.microsoft.com/office/powerpoint/2010/main" val="2431937839"/>
              </p:ext>
            </p:extLst>
          </p:nvPr>
        </p:nvGraphicFramePr>
        <p:xfrm>
          <a:off x="251521" y="1296837"/>
          <a:ext cx="8681380" cy="5441524"/>
        </p:xfrm>
        <a:graphic>
          <a:graphicData uri="http://schemas.openxmlformats.org/drawingml/2006/table">
            <a:tbl>
              <a:tblPr firstRow="1" firstCol="1" bandRow="1">
                <a:tableStyleId>{5C22544A-7EE6-4342-B048-85BDC9FD1C3A}</a:tableStyleId>
              </a:tblPr>
              <a:tblGrid>
                <a:gridCol w="3021122"/>
                <a:gridCol w="1343877"/>
                <a:gridCol w="1475834"/>
                <a:gridCol w="1475834"/>
                <a:gridCol w="1364713"/>
              </a:tblGrid>
              <a:tr h="200032">
                <a:tc>
                  <a:txBody>
                    <a:bodyPr/>
                    <a:lstStyle/>
                    <a:p>
                      <a:pPr algn="l">
                        <a:lnSpc>
                          <a:spcPct val="115000"/>
                        </a:lnSpc>
                        <a:spcAft>
                          <a:spcPts val="0"/>
                        </a:spcAft>
                      </a:pPr>
                      <a:r>
                        <a:rPr lang="sl-SI" sz="900" dirty="0">
                          <a:effectLst/>
                        </a:rPr>
                        <a:t>UPRAVIČENI STROŠKI</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800">
                          <a:effectLst/>
                        </a:rPr>
                        <a:t>2019</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800">
                          <a:effectLst/>
                        </a:rPr>
                        <a:t>2020</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800">
                          <a:effectLst/>
                        </a:rPr>
                        <a:t>2021</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endParaRPr lang="sl-SI" sz="900">
                        <a:effectLst/>
                        <a:latin typeface="Calibri" panose="020F0502020204030204" pitchFamily="34" charset="0"/>
                        <a:cs typeface="Times New Roman" panose="02020603050405020304" pitchFamily="18" charset="0"/>
                      </a:endParaRPr>
                    </a:p>
                  </a:txBody>
                  <a:tcPr marL="40958" marR="40958" marT="0" marB="0" anchor="b"/>
                </a:tc>
              </a:tr>
              <a:tr h="200032">
                <a:tc>
                  <a:txBody>
                    <a:bodyPr/>
                    <a:lstStyle/>
                    <a:p>
                      <a:pPr algn="r">
                        <a:lnSpc>
                          <a:spcPct val="115000"/>
                        </a:lnSpc>
                        <a:spcAft>
                          <a:spcPts val="0"/>
                        </a:spcAft>
                      </a:pPr>
                      <a:r>
                        <a:rPr lang="sl-SI" sz="900">
                          <a:effectLst/>
                        </a:rPr>
                        <a:t>referenčno leto</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dirty="0">
                          <a:effectLst/>
                        </a:rPr>
                        <a:t>0</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1</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SKUPAJ</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77129">
                <a:tc>
                  <a:txBody>
                    <a:bodyPr/>
                    <a:lstStyle/>
                    <a:p>
                      <a:pPr algn="l">
                        <a:lnSpc>
                          <a:spcPct val="115000"/>
                        </a:lnSpc>
                        <a:spcAft>
                          <a:spcPts val="0"/>
                        </a:spcAft>
                      </a:pPr>
                      <a:r>
                        <a:rPr lang="sl-SI" sz="900">
                          <a:effectLst/>
                        </a:rPr>
                        <a:t>Projektna dokumentacija</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25.000,00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24.000,00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49.000,00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Investicijska dokumentacija</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4.500,00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6.700,00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11.200,00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Izgradnja infrastrukture</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650.681,80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2.602.727,22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3.253.409,02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Gradbeni nadzor</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6.000,00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26.000,00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32.000,00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Nakup zemljišč</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80.000,00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80.000,00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Zunanji izvajalci </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30.000,00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25.000,00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55.000,00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193781">
                <a:tc>
                  <a:txBody>
                    <a:bodyPr/>
                    <a:lstStyle/>
                    <a:p>
                      <a:pPr algn="l">
                        <a:lnSpc>
                          <a:spcPct val="115000"/>
                        </a:lnSpc>
                        <a:spcAft>
                          <a:spcPts val="0"/>
                        </a:spcAft>
                      </a:pPr>
                      <a:r>
                        <a:rPr lang="sl-SI" sz="900">
                          <a:effectLst/>
                        </a:rPr>
                        <a:t>SKUPAJ upravičeni stroški investicije:</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109.500,00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717.381,80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2.653.727,22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a:t>
                      </a:r>
                      <a:r>
                        <a:rPr lang="sl-SI" sz="1100" b="1" dirty="0">
                          <a:effectLst/>
                        </a:rPr>
                        <a:t>3.480.609,02   </a:t>
                      </a:r>
                      <a:endParaRPr lang="sl-SI"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10867">
                <a:tc>
                  <a:txBody>
                    <a:bodyPr/>
                    <a:lstStyle/>
                    <a:p>
                      <a:endParaRPr lang="sl-SI" sz="900">
                        <a:effectLst/>
                        <a:latin typeface="Calibri" panose="020F0502020204030204" pitchFamily="34" charset="0"/>
                        <a:cs typeface="Times New Roman" panose="02020603050405020304" pitchFamily="18" charset="0"/>
                      </a:endParaRPr>
                    </a:p>
                  </a:txBody>
                  <a:tcPr marL="40958" marR="40958" marT="0" marB="0" anchor="b"/>
                </a:tc>
                <a:tc>
                  <a:txBody>
                    <a:bodyPr/>
                    <a:lstStyle/>
                    <a:p>
                      <a:endParaRPr lang="sl-SI" sz="1200">
                        <a:effectLst/>
                        <a:latin typeface="Calibri" panose="020F0502020204030204" pitchFamily="34" charset="0"/>
                        <a:cs typeface="Times New Roman" panose="02020603050405020304" pitchFamily="18" charset="0"/>
                      </a:endParaRPr>
                    </a:p>
                  </a:txBody>
                  <a:tcPr marL="40958" marR="40958" marT="0" marB="0" anchor="b"/>
                </a:tc>
                <a:tc gridSpan="3">
                  <a:txBody>
                    <a:bodyPr/>
                    <a:lstStyle/>
                    <a:p>
                      <a:pPr algn="just">
                        <a:lnSpc>
                          <a:spcPct val="115000"/>
                        </a:lnSpc>
                        <a:spcAft>
                          <a:spcPts val="400"/>
                        </a:spcAft>
                      </a:pPr>
                      <a:r>
                        <a:rPr lang="sl-SI" sz="1400" dirty="0">
                          <a:effectLst/>
                        </a:rPr>
                        <a:t>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sl-SI"/>
                    </a:p>
                  </a:txBody>
                  <a:tcPr/>
                </a:tc>
                <a:tc hMerge="1">
                  <a:txBody>
                    <a:bodyPr/>
                    <a:lstStyle/>
                    <a:p>
                      <a:endParaRPr lang="sl-SI"/>
                    </a:p>
                  </a:txBody>
                  <a:tcPr/>
                </a:tc>
              </a:tr>
              <a:tr h="200032">
                <a:tc>
                  <a:txBody>
                    <a:bodyPr/>
                    <a:lstStyle/>
                    <a:p>
                      <a:pPr algn="l">
                        <a:lnSpc>
                          <a:spcPct val="115000"/>
                        </a:lnSpc>
                        <a:spcAft>
                          <a:spcPts val="0"/>
                        </a:spcAft>
                      </a:pPr>
                      <a:r>
                        <a:rPr lang="sl-SI" sz="900">
                          <a:effectLst/>
                        </a:rPr>
                        <a:t>PREOSTALI STROŠKI</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2019</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2020</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2021</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endParaRPr lang="sl-SI" sz="1200" dirty="0">
                        <a:effectLst/>
                        <a:latin typeface="Calibri" panose="020F0502020204030204" pitchFamily="34" charset="0"/>
                        <a:cs typeface="Times New Roman" panose="02020603050405020304" pitchFamily="18" charset="0"/>
                      </a:endParaRPr>
                    </a:p>
                  </a:txBody>
                  <a:tcPr marL="40958" marR="40958" marT="0" marB="0" anchor="b"/>
                </a:tc>
              </a:tr>
              <a:tr h="200032">
                <a:tc>
                  <a:txBody>
                    <a:bodyPr/>
                    <a:lstStyle/>
                    <a:p>
                      <a:pPr algn="r">
                        <a:lnSpc>
                          <a:spcPct val="115000"/>
                        </a:lnSpc>
                        <a:spcAft>
                          <a:spcPts val="0"/>
                        </a:spcAft>
                      </a:pPr>
                      <a:r>
                        <a:rPr lang="sl-SI" sz="900">
                          <a:effectLst/>
                        </a:rPr>
                        <a:t>referenčno leto</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0</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1</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SKUPAJ</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Projektna dokumentacija</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5.500,00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5.280,00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10.780,00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DIIP</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2.196,00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2.196,00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dirty="0">
                          <a:effectLst/>
                        </a:rPr>
                        <a:t>Investicijska </a:t>
                      </a:r>
                      <a:r>
                        <a:rPr lang="sl-SI" sz="900" dirty="0" smtClean="0">
                          <a:effectLst/>
                        </a:rPr>
                        <a:t>dokumentacija-DDV</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990,00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1.474,00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2.464,00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Izgradnja infrastrukture</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143.150,00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572.599,99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715.749,98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Gradbeni nadzor</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1.320,00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5.720,00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7.040,00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Nakup zemljišč</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Zunanji izvajalci </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6.600,00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5.500,00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12.100,00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SKUPAJ preostali stroški investicije:</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8.686,00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157.824,00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583.819,99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a:t>
                      </a:r>
                      <a:r>
                        <a:rPr lang="sl-SI" sz="1100" b="1" dirty="0">
                          <a:effectLst/>
                        </a:rPr>
                        <a:t>750.329,98   </a:t>
                      </a:r>
                      <a:endParaRPr lang="sl-SI"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10867">
                <a:tc>
                  <a:txBody>
                    <a:bodyPr/>
                    <a:lstStyle/>
                    <a:p>
                      <a:endParaRPr lang="sl-SI" sz="900">
                        <a:effectLst/>
                        <a:latin typeface="Calibri" panose="020F0502020204030204" pitchFamily="34" charset="0"/>
                        <a:cs typeface="Times New Roman" panose="02020603050405020304" pitchFamily="18" charset="0"/>
                      </a:endParaRPr>
                    </a:p>
                  </a:txBody>
                  <a:tcPr marL="40958" marR="40958" marT="0" marB="0" anchor="b"/>
                </a:tc>
                <a:tc>
                  <a:txBody>
                    <a:bodyPr/>
                    <a:lstStyle/>
                    <a:p>
                      <a:endParaRPr lang="sl-SI" sz="1200">
                        <a:effectLst/>
                        <a:latin typeface="Calibri" panose="020F0502020204030204" pitchFamily="34" charset="0"/>
                        <a:cs typeface="Times New Roman" panose="02020603050405020304" pitchFamily="18" charset="0"/>
                      </a:endParaRPr>
                    </a:p>
                  </a:txBody>
                  <a:tcPr marL="40958" marR="40958" marT="0" marB="0" anchor="b"/>
                </a:tc>
                <a:tc gridSpan="3">
                  <a:txBody>
                    <a:bodyPr/>
                    <a:lstStyle/>
                    <a:p>
                      <a:pPr algn="just">
                        <a:lnSpc>
                          <a:spcPct val="115000"/>
                        </a:lnSpc>
                        <a:spcAft>
                          <a:spcPts val="400"/>
                        </a:spcAft>
                      </a:pPr>
                      <a:r>
                        <a:rPr lang="sl-SI" sz="1400" dirty="0">
                          <a:effectLst/>
                        </a:rPr>
                        <a:t>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sl-SI"/>
                    </a:p>
                  </a:txBody>
                  <a:tcPr/>
                </a:tc>
                <a:tc hMerge="1">
                  <a:txBody>
                    <a:bodyPr/>
                    <a:lstStyle/>
                    <a:p>
                      <a:endParaRPr lang="sl-SI"/>
                    </a:p>
                  </a:txBody>
                  <a:tcPr/>
                </a:tc>
              </a:tr>
              <a:tr h="208368">
                <a:tc>
                  <a:txBody>
                    <a:bodyPr/>
                    <a:lstStyle/>
                    <a:p>
                      <a:pPr algn="l">
                        <a:lnSpc>
                          <a:spcPct val="115000"/>
                        </a:lnSpc>
                        <a:spcAft>
                          <a:spcPts val="0"/>
                        </a:spcAft>
                      </a:pPr>
                      <a:r>
                        <a:rPr lang="sl-SI" sz="800">
                          <a:effectLst/>
                        </a:rPr>
                        <a:t>UPRAVIČENI IN PREOSTALI STROŠKI</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2019</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2020</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2021</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endParaRPr lang="sl-SI" sz="1200" dirty="0">
                        <a:effectLst/>
                        <a:latin typeface="Calibri" panose="020F0502020204030204" pitchFamily="34" charset="0"/>
                        <a:cs typeface="Times New Roman" panose="02020603050405020304" pitchFamily="18" charset="0"/>
                      </a:endParaRPr>
                    </a:p>
                  </a:txBody>
                  <a:tcPr marL="40958" marR="40958" marT="0" marB="0" anchor="b"/>
                </a:tc>
              </a:tr>
              <a:tr h="200032">
                <a:tc>
                  <a:txBody>
                    <a:bodyPr/>
                    <a:lstStyle/>
                    <a:p>
                      <a:pPr algn="r">
                        <a:lnSpc>
                          <a:spcPct val="115000"/>
                        </a:lnSpc>
                        <a:spcAft>
                          <a:spcPts val="0"/>
                        </a:spcAft>
                      </a:pPr>
                      <a:r>
                        <a:rPr lang="sl-SI" sz="900">
                          <a:effectLst/>
                        </a:rPr>
                        <a:t>referenčno leto</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0</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1</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r">
                        <a:lnSpc>
                          <a:spcPct val="115000"/>
                        </a:lnSpc>
                        <a:spcAft>
                          <a:spcPts val="0"/>
                        </a:spcAft>
                      </a:pPr>
                      <a:r>
                        <a:rPr lang="sl-SI" sz="1100">
                          <a:effectLst/>
                        </a:rPr>
                        <a:t>2</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endParaRPr lang="sl-SI" sz="1200" dirty="0">
                        <a:effectLst/>
                        <a:latin typeface="Calibri" panose="020F0502020204030204" pitchFamily="34" charset="0"/>
                        <a:cs typeface="Times New Roman" panose="02020603050405020304" pitchFamily="18" charset="0"/>
                      </a:endParaRPr>
                    </a:p>
                  </a:txBody>
                  <a:tcPr marL="40958" marR="40958" marT="0" marB="0" anchor="b"/>
                </a:tc>
              </a:tr>
              <a:tr h="270878">
                <a:tc>
                  <a:txBody>
                    <a:bodyPr/>
                    <a:lstStyle/>
                    <a:p>
                      <a:pPr algn="l">
                        <a:lnSpc>
                          <a:spcPct val="115000"/>
                        </a:lnSpc>
                        <a:spcAft>
                          <a:spcPts val="0"/>
                        </a:spcAft>
                      </a:pPr>
                      <a:r>
                        <a:rPr lang="sl-SI" sz="900">
                          <a:effectLst/>
                        </a:rPr>
                        <a:t>SKUPAJ upravičeni stroški investicije:</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109.500,00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717.381,80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2.653.727,22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b="1" dirty="0">
                          <a:effectLst/>
                        </a:rPr>
                        <a:t>  3.480.609,02   </a:t>
                      </a:r>
                      <a:endParaRPr lang="sl-SI"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SKUPAJ preostali stroški investicije:</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8.686,00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157.824,00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583.819,99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b="1">
                          <a:effectLst/>
                        </a:rPr>
                        <a:t>     750.329,98   </a:t>
                      </a:r>
                      <a:endParaRPr lang="sl-SI" sz="1400" b="1">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r h="200032">
                <a:tc>
                  <a:txBody>
                    <a:bodyPr/>
                    <a:lstStyle/>
                    <a:p>
                      <a:pPr algn="l">
                        <a:lnSpc>
                          <a:spcPct val="115000"/>
                        </a:lnSpc>
                        <a:spcAft>
                          <a:spcPts val="0"/>
                        </a:spcAft>
                      </a:pPr>
                      <a:r>
                        <a:rPr lang="sl-SI" sz="900">
                          <a:effectLst/>
                        </a:rPr>
                        <a:t>SKUPAJ stroški investicije:</a:t>
                      </a:r>
                      <a:endParaRPr lang="sl-SI" sz="10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118.186,00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875.205,80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a:effectLst/>
                        </a:rPr>
                        <a:t>      3.237.547,20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c>
                  <a:txBody>
                    <a:bodyPr/>
                    <a:lstStyle/>
                    <a:p>
                      <a:pPr algn="l">
                        <a:lnSpc>
                          <a:spcPct val="115000"/>
                        </a:lnSpc>
                        <a:spcAft>
                          <a:spcPts val="0"/>
                        </a:spcAft>
                      </a:pPr>
                      <a:r>
                        <a:rPr lang="sl-SI" sz="1100" dirty="0">
                          <a:effectLst/>
                        </a:rPr>
                        <a:t>  </a:t>
                      </a:r>
                      <a:r>
                        <a:rPr lang="sl-SI" sz="1100" b="1" dirty="0">
                          <a:effectLst/>
                        </a:rPr>
                        <a:t>4.230.939,00   </a:t>
                      </a:r>
                      <a:endParaRPr lang="sl-SI"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958" marR="40958" marT="0" marB="0" anchor="b"/>
                </a:tc>
              </a:tr>
            </a:tbl>
          </a:graphicData>
        </a:graphic>
      </p:graphicFrame>
      <p:sp>
        <p:nvSpPr>
          <p:cNvPr id="10" name="Naslov 1"/>
          <p:cNvSpPr>
            <a:spLocks noGrp="1"/>
          </p:cNvSpPr>
          <p:nvPr>
            <p:ph type="ctrTitle"/>
          </p:nvPr>
        </p:nvSpPr>
        <p:spPr>
          <a:xfrm>
            <a:off x="-1260648" y="567016"/>
            <a:ext cx="7198568" cy="936104"/>
          </a:xfrm>
        </p:spPr>
        <p:txBody>
          <a:bodyPr>
            <a:normAutofit/>
          </a:bodyPr>
          <a:lstStyle/>
          <a:p>
            <a:r>
              <a:rPr lang="sl-SI" sz="3200" b="1" dirty="0" smtClean="0"/>
              <a:t>Stroški investicije</a:t>
            </a:r>
            <a:endParaRPr lang="sl-SI" sz="3200" b="1" dirty="0"/>
          </a:p>
        </p:txBody>
      </p:sp>
    </p:spTree>
    <p:extLst>
      <p:ext uri="{BB962C8B-B14F-4D97-AF65-F5344CB8AC3E}">
        <p14:creationId xmlns:p14="http://schemas.microsoft.com/office/powerpoint/2010/main" val="374354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251265" y="3573016"/>
            <a:ext cx="8712968" cy="1167183"/>
          </a:xfrm>
        </p:spPr>
        <p:txBody>
          <a:bodyPr>
            <a:normAutofit/>
          </a:bodyPr>
          <a:lstStyle/>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10" name="Naslov 1"/>
          <p:cNvSpPr txBox="1">
            <a:spLocks/>
          </p:cNvSpPr>
          <p:nvPr/>
        </p:nvSpPr>
        <p:spPr>
          <a:xfrm>
            <a:off x="-1260648" y="567016"/>
            <a:ext cx="7198568"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200" b="1" dirty="0" smtClean="0"/>
              <a:t>Finančna analiza</a:t>
            </a:r>
            <a:endParaRPr lang="sl-SI" sz="3200" b="1" dirty="0"/>
          </a:p>
        </p:txBody>
      </p:sp>
      <p:pic>
        <p:nvPicPr>
          <p:cNvPr id="6" name="Slika 5"/>
          <p:cNvPicPr>
            <a:picLocks noChangeAspect="1"/>
          </p:cNvPicPr>
          <p:nvPr/>
        </p:nvPicPr>
        <p:blipFill>
          <a:blip r:embed="rId5"/>
          <a:stretch>
            <a:fillRect/>
          </a:stretch>
        </p:blipFill>
        <p:spPr>
          <a:xfrm>
            <a:off x="38140" y="1480672"/>
            <a:ext cx="9144000" cy="4712043"/>
          </a:xfrm>
          <a:prstGeom prst="rect">
            <a:avLst/>
          </a:prstGeom>
        </p:spPr>
      </p:pic>
    </p:spTree>
    <p:extLst>
      <p:ext uri="{BB962C8B-B14F-4D97-AF65-F5344CB8AC3E}">
        <p14:creationId xmlns:p14="http://schemas.microsoft.com/office/powerpoint/2010/main" val="3638057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251265" y="3573016"/>
            <a:ext cx="8712968" cy="1167183"/>
          </a:xfrm>
        </p:spPr>
        <p:txBody>
          <a:bodyPr>
            <a:normAutofit/>
          </a:bodyPr>
          <a:lstStyle/>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10" name="Naslov 1"/>
          <p:cNvSpPr txBox="1">
            <a:spLocks/>
          </p:cNvSpPr>
          <p:nvPr/>
        </p:nvSpPr>
        <p:spPr>
          <a:xfrm>
            <a:off x="-1260648" y="567016"/>
            <a:ext cx="7198568"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200" b="1" dirty="0" smtClean="0"/>
              <a:t>Ekonomska analiza</a:t>
            </a:r>
            <a:endParaRPr lang="sl-SI" sz="3200" b="1" dirty="0"/>
          </a:p>
        </p:txBody>
      </p:sp>
      <p:pic>
        <p:nvPicPr>
          <p:cNvPr id="2" name="Slika 1"/>
          <p:cNvPicPr>
            <a:picLocks noChangeAspect="1"/>
          </p:cNvPicPr>
          <p:nvPr/>
        </p:nvPicPr>
        <p:blipFill>
          <a:blip r:embed="rId5"/>
          <a:stretch>
            <a:fillRect/>
          </a:stretch>
        </p:blipFill>
        <p:spPr>
          <a:xfrm>
            <a:off x="36512" y="1239059"/>
            <a:ext cx="9144000" cy="4452659"/>
          </a:xfrm>
          <a:prstGeom prst="rect">
            <a:avLst/>
          </a:prstGeom>
        </p:spPr>
      </p:pic>
      <p:sp>
        <p:nvSpPr>
          <p:cNvPr id="4" name="Pravokotnik 3"/>
          <p:cNvSpPr/>
          <p:nvPr/>
        </p:nvSpPr>
        <p:spPr>
          <a:xfrm>
            <a:off x="35496" y="5796697"/>
            <a:ext cx="8928737" cy="1047979"/>
          </a:xfrm>
          <a:prstGeom prst="rect">
            <a:avLst/>
          </a:prstGeom>
        </p:spPr>
        <p:txBody>
          <a:bodyPr wrap="square">
            <a:spAutoFit/>
          </a:bodyPr>
          <a:lstStyle/>
          <a:p>
            <a:pPr algn="just">
              <a:lnSpc>
                <a:spcPct val="115000"/>
              </a:lnSpc>
              <a:spcAft>
                <a:spcPts val="0"/>
              </a:spcAft>
            </a:pPr>
            <a:r>
              <a:rPr lang="sl-SI" dirty="0">
                <a:latin typeface="Calibri" panose="020F0502020204030204" pitchFamily="34" charset="0"/>
                <a:ea typeface="Calibri" panose="020F0502020204030204" pitchFamily="34" charset="0"/>
                <a:cs typeface="Calibri" panose="020F0502020204030204" pitchFamily="34" charset="0"/>
              </a:rPr>
              <a:t>Iz zgoraj navedenih kazalnikov je razvidno da je finančna analiza prikazala nesmotrnost investicije, medtem ko je ekonomska analiza prikazala upravičenost in smiselnost investicije.</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sl-SI" dirty="0">
                <a:latin typeface="Calibri" panose="020F0502020204030204" pitchFamily="34" charset="0"/>
                <a:ea typeface="Calibri" panose="020F0502020204030204" pitchFamily="34" charset="0"/>
                <a:cs typeface="Calibri" panose="020F0502020204030204" pitchFamily="34" charset="0"/>
              </a:rPr>
              <a:t>Odločitev </a:t>
            </a:r>
            <a:r>
              <a:rPr lang="sl-SI" b="1" dirty="0">
                <a:latin typeface="Calibri" panose="020F0502020204030204" pitchFamily="34" charset="0"/>
                <a:ea typeface="Calibri" panose="020F0502020204030204" pitchFamily="34" charset="0"/>
                <a:cs typeface="Calibri" panose="020F0502020204030204" pitchFamily="34" charset="0"/>
              </a:rPr>
              <a:t>ZA investicijo</a:t>
            </a:r>
            <a:r>
              <a:rPr lang="sl-SI" dirty="0">
                <a:latin typeface="Calibri" panose="020F0502020204030204" pitchFamily="34" charset="0"/>
                <a:ea typeface="Calibri" panose="020F0502020204030204" pitchFamily="34" charset="0"/>
                <a:cs typeface="Calibri" panose="020F0502020204030204" pitchFamily="34" charset="0"/>
              </a:rPr>
              <a:t> je ekonomsko upravičeno in sprejemljiva</a:t>
            </a:r>
            <a:r>
              <a:rPr lang="sl-SI" dirty="0" smtClean="0">
                <a:latin typeface="Calibri" panose="020F0502020204030204" pitchFamily="34" charset="0"/>
                <a:ea typeface="Calibri" panose="020F0502020204030204" pitchFamily="34" charset="0"/>
                <a:cs typeface="Calibri" panose="020F0502020204030204" pitchFamily="34"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73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251265" y="3573016"/>
            <a:ext cx="8712968" cy="1167183"/>
          </a:xfrm>
        </p:spPr>
        <p:txBody>
          <a:bodyPr>
            <a:normAutofit/>
          </a:bodyPr>
          <a:lstStyle/>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10" name="Naslov 1"/>
          <p:cNvSpPr txBox="1">
            <a:spLocks/>
          </p:cNvSpPr>
          <p:nvPr/>
        </p:nvSpPr>
        <p:spPr>
          <a:xfrm>
            <a:off x="-1260648" y="1427669"/>
            <a:ext cx="7198568"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200" b="1" dirty="0" smtClean="0"/>
              <a:t>Viri financiranja</a:t>
            </a:r>
            <a:endParaRPr lang="sl-SI" sz="3200" b="1" dirty="0"/>
          </a:p>
        </p:txBody>
      </p:sp>
      <p:graphicFrame>
        <p:nvGraphicFramePr>
          <p:cNvPr id="4" name="Tabela 3"/>
          <p:cNvGraphicFramePr>
            <a:graphicFrameLocks noGrp="1"/>
          </p:cNvGraphicFramePr>
          <p:nvPr>
            <p:extLst>
              <p:ext uri="{D42A27DB-BD31-4B8C-83A1-F6EECF244321}">
                <p14:modId xmlns:p14="http://schemas.microsoft.com/office/powerpoint/2010/main" val="1865229317"/>
              </p:ext>
            </p:extLst>
          </p:nvPr>
        </p:nvGraphicFramePr>
        <p:xfrm>
          <a:off x="790167" y="2401094"/>
          <a:ext cx="6734160" cy="1892004"/>
        </p:xfrm>
        <a:graphic>
          <a:graphicData uri="http://schemas.openxmlformats.org/drawingml/2006/table">
            <a:tbl>
              <a:tblPr firstRow="1" firstCol="1" bandRow="1">
                <a:tableStyleId>{5C22544A-7EE6-4342-B048-85BDC9FD1C3A}</a:tableStyleId>
              </a:tblPr>
              <a:tblGrid>
                <a:gridCol w="2406074"/>
                <a:gridCol w="1039310"/>
                <a:gridCol w="1053547"/>
                <a:gridCol w="1110496"/>
                <a:gridCol w="1124733"/>
              </a:tblGrid>
              <a:tr h="315334">
                <a:tc>
                  <a:txBody>
                    <a:bodyPr/>
                    <a:lstStyle/>
                    <a:p>
                      <a:pPr algn="just">
                        <a:lnSpc>
                          <a:spcPct val="115000"/>
                        </a:lnSpc>
                        <a:spcAft>
                          <a:spcPts val="0"/>
                        </a:spcAft>
                      </a:pPr>
                      <a:r>
                        <a:rPr lang="sl-SI" sz="1100" dirty="0">
                          <a:effectLst/>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l-SI" sz="1100">
                          <a:effectLst/>
                        </a:rPr>
                        <a:t>2019</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l-SI" sz="1100">
                          <a:effectLst/>
                        </a:rPr>
                        <a:t>2020</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l-SI" sz="1100">
                          <a:effectLst/>
                        </a:rPr>
                        <a:t>2021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l-SI" sz="1100">
                          <a:effectLst/>
                        </a:rPr>
                        <a:t>Skupaj</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334">
                <a:tc>
                  <a:txBody>
                    <a:bodyPr/>
                    <a:lstStyle/>
                    <a:p>
                      <a:pPr algn="just">
                        <a:lnSpc>
                          <a:spcPct val="115000"/>
                        </a:lnSpc>
                        <a:spcAft>
                          <a:spcPts val="0"/>
                        </a:spcAft>
                      </a:pPr>
                      <a:r>
                        <a:rPr lang="sl-SI" sz="1100">
                          <a:effectLst/>
                        </a:rPr>
                        <a:t>EU sredstva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300.000,00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1.774.047,75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2.074.047,75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334">
                <a:tc>
                  <a:txBody>
                    <a:bodyPr/>
                    <a:lstStyle/>
                    <a:p>
                      <a:pPr algn="just">
                        <a:lnSpc>
                          <a:spcPct val="115000"/>
                        </a:lnSpc>
                        <a:spcAft>
                          <a:spcPts val="0"/>
                        </a:spcAft>
                      </a:pPr>
                      <a:r>
                        <a:rPr lang="sl-SI" sz="1100">
                          <a:effectLst/>
                        </a:rPr>
                        <a:t>MGRT sredstva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98.411,30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592.937,95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691.349,25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334">
                <a:tc>
                  <a:txBody>
                    <a:bodyPr/>
                    <a:lstStyle/>
                    <a:p>
                      <a:pPr algn="just">
                        <a:lnSpc>
                          <a:spcPct val="115000"/>
                        </a:lnSpc>
                        <a:spcAft>
                          <a:spcPts val="0"/>
                        </a:spcAft>
                      </a:pPr>
                      <a:r>
                        <a:rPr lang="sl-SI" sz="1100">
                          <a:effectLst/>
                        </a:rPr>
                        <a:t>Občinska sredstva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118.186,00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131.814,00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250.000,00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334">
                <a:tc>
                  <a:txBody>
                    <a:bodyPr/>
                    <a:lstStyle/>
                    <a:p>
                      <a:pPr algn="just">
                        <a:lnSpc>
                          <a:spcPct val="115000"/>
                        </a:lnSpc>
                        <a:spcAft>
                          <a:spcPts val="0"/>
                        </a:spcAft>
                      </a:pPr>
                      <a:r>
                        <a:rPr lang="sl-SI" sz="1100">
                          <a:effectLst/>
                        </a:rPr>
                        <a:t>Dolžniški viri</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361.609,41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1.014.580,55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1.376.189,96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334">
                <a:tc>
                  <a:txBody>
                    <a:bodyPr/>
                    <a:lstStyle/>
                    <a:p>
                      <a:pPr algn="l">
                        <a:lnSpc>
                          <a:spcPct val="115000"/>
                        </a:lnSpc>
                        <a:spcAft>
                          <a:spcPts val="0"/>
                        </a:spcAft>
                      </a:pPr>
                      <a:r>
                        <a:rPr lang="sl-SI" sz="1100">
                          <a:effectLst/>
                        </a:rPr>
                        <a:t>SKUPAJ</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118.186,00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891.834,71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a:effectLst/>
                        </a:rPr>
                        <a:t>    3.381.566,25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sl-SI" sz="1100" dirty="0">
                          <a:effectLst/>
                        </a:rPr>
                        <a:t>    4.391.586,96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428759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251265" y="3573016"/>
            <a:ext cx="8712968" cy="1167183"/>
          </a:xfrm>
        </p:spPr>
        <p:txBody>
          <a:bodyPr>
            <a:normAutofit/>
          </a:bodyPr>
          <a:lstStyle/>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10" name="Naslov 1"/>
          <p:cNvSpPr txBox="1">
            <a:spLocks/>
          </p:cNvSpPr>
          <p:nvPr/>
        </p:nvSpPr>
        <p:spPr>
          <a:xfrm>
            <a:off x="-108520" y="1091722"/>
            <a:ext cx="7198568"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200" dirty="0"/>
              <a:t>Časovni načrt izvedbe projekta</a:t>
            </a:r>
            <a:endParaRPr lang="sl-SI" sz="3200" b="1" dirty="0"/>
          </a:p>
        </p:txBody>
      </p:sp>
      <p:pic>
        <p:nvPicPr>
          <p:cNvPr id="5" name="Slika 4"/>
          <p:cNvPicPr>
            <a:picLocks noChangeAspect="1"/>
          </p:cNvPicPr>
          <p:nvPr/>
        </p:nvPicPr>
        <p:blipFill>
          <a:blip r:embed="rId5"/>
          <a:stretch>
            <a:fillRect/>
          </a:stretch>
        </p:blipFill>
        <p:spPr>
          <a:xfrm>
            <a:off x="0" y="2125869"/>
            <a:ext cx="9144000" cy="2606261"/>
          </a:xfrm>
          <a:prstGeom prst="rect">
            <a:avLst/>
          </a:prstGeom>
        </p:spPr>
      </p:pic>
    </p:spTree>
    <p:extLst>
      <p:ext uri="{BB962C8B-B14F-4D97-AF65-F5344CB8AC3E}">
        <p14:creationId xmlns:p14="http://schemas.microsoft.com/office/powerpoint/2010/main" val="3141301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10" name="Naslov 1"/>
          <p:cNvSpPr txBox="1">
            <a:spLocks/>
          </p:cNvSpPr>
          <p:nvPr/>
        </p:nvSpPr>
        <p:spPr>
          <a:xfrm>
            <a:off x="-108520" y="1091722"/>
            <a:ext cx="892899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200" dirty="0" smtClean="0"/>
              <a:t>Koraki uspešne izvedbe projekta OC Kidričevo</a:t>
            </a:r>
            <a:endParaRPr lang="sl-SI" sz="3200" b="1" dirty="0"/>
          </a:p>
        </p:txBody>
      </p:sp>
      <p:pic>
        <p:nvPicPr>
          <p:cNvPr id="6" name="Slika 5"/>
          <p:cNvPicPr>
            <a:picLocks noChangeAspect="1"/>
          </p:cNvPicPr>
          <p:nvPr/>
        </p:nvPicPr>
        <p:blipFill>
          <a:blip r:embed="rId5"/>
          <a:stretch>
            <a:fillRect/>
          </a:stretch>
        </p:blipFill>
        <p:spPr>
          <a:xfrm>
            <a:off x="539552" y="2191368"/>
            <a:ext cx="7924800" cy="3533775"/>
          </a:xfrm>
          <a:prstGeom prst="rect">
            <a:avLst/>
          </a:prstGeom>
        </p:spPr>
      </p:pic>
    </p:spTree>
    <p:extLst>
      <p:ext uri="{BB962C8B-B14F-4D97-AF65-F5344CB8AC3E}">
        <p14:creationId xmlns:p14="http://schemas.microsoft.com/office/powerpoint/2010/main" val="3939997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10" name="Naslov 1"/>
          <p:cNvSpPr txBox="1">
            <a:spLocks/>
          </p:cNvSpPr>
          <p:nvPr/>
        </p:nvSpPr>
        <p:spPr>
          <a:xfrm>
            <a:off x="-108520" y="2365049"/>
            <a:ext cx="892899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4000" dirty="0" smtClean="0"/>
              <a:t>Hvala za vašo pozornost!</a:t>
            </a:r>
            <a:endParaRPr lang="sl-SI" sz="4000" b="1" dirty="0"/>
          </a:p>
        </p:txBody>
      </p:sp>
      <p:sp>
        <p:nvSpPr>
          <p:cNvPr id="11" name="Naslov 1"/>
          <p:cNvSpPr txBox="1">
            <a:spLocks/>
          </p:cNvSpPr>
          <p:nvPr/>
        </p:nvSpPr>
        <p:spPr>
          <a:xfrm>
            <a:off x="5687938" y="4437112"/>
            <a:ext cx="324036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1800" dirty="0"/>
              <a:t>d</a:t>
            </a:r>
            <a:r>
              <a:rPr lang="sl-SI" sz="1800" dirty="0" smtClean="0"/>
              <a:t>r. Sabina Žampa</a:t>
            </a:r>
            <a:endParaRPr lang="sl-SI" sz="1800" b="1" dirty="0"/>
          </a:p>
        </p:txBody>
      </p:sp>
    </p:spTree>
    <p:extLst>
      <p:ext uri="{BB962C8B-B14F-4D97-AF65-F5344CB8AC3E}">
        <p14:creationId xmlns:p14="http://schemas.microsoft.com/office/powerpoint/2010/main" val="3155317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4764" y="1196752"/>
            <a:ext cx="7198568" cy="936104"/>
          </a:xfrm>
        </p:spPr>
        <p:txBody>
          <a:bodyPr>
            <a:normAutofit/>
          </a:bodyPr>
          <a:lstStyle/>
          <a:p>
            <a:r>
              <a:rPr lang="sl-SI" sz="2800" b="1" dirty="0" smtClean="0"/>
              <a:t>KOHEZIJSKA SREDSTVA</a:t>
            </a:r>
            <a:endParaRPr lang="sl-SI" sz="5400" b="1" dirty="0"/>
          </a:p>
        </p:txBody>
      </p:sp>
      <p:sp>
        <p:nvSpPr>
          <p:cNvPr id="3" name="Podnaslov 2"/>
          <p:cNvSpPr>
            <a:spLocks noGrp="1"/>
          </p:cNvSpPr>
          <p:nvPr>
            <p:ph type="subTitle" idx="1"/>
          </p:nvPr>
        </p:nvSpPr>
        <p:spPr>
          <a:xfrm>
            <a:off x="1215747" y="2080123"/>
            <a:ext cx="6400800" cy="993117"/>
          </a:xfrm>
        </p:spPr>
        <p:txBody>
          <a:bodyPr>
            <a:normAutofit fontScale="77500" lnSpcReduction="20000"/>
          </a:bodyPr>
          <a:lstStyle/>
          <a:p>
            <a:pPr algn="just"/>
            <a:r>
              <a:rPr lang="sl-SI" sz="2000" dirty="0" smtClean="0">
                <a:solidFill>
                  <a:schemeClr val="tx1"/>
                </a:solidFill>
              </a:rPr>
              <a:t>„Okvirni </a:t>
            </a:r>
            <a:r>
              <a:rPr lang="sl-SI" sz="2000" dirty="0">
                <a:solidFill>
                  <a:schemeClr val="tx1"/>
                </a:solidFill>
              </a:rPr>
              <a:t>obseg sredstev evropske kohezijske politike za drugo povabilo znaša 420.055.000 evrov. Sredstva evropske kohezijske politike so sredstva Evropskega sklada za regionalni razvoj (ESRR) oz. Kohezijskega sklada (KS) in pripadajoč nacionalni javni prispevek iz Proračuna RS (SLO udeležba</a:t>
            </a:r>
            <a:r>
              <a:rPr lang="sl-SI" sz="2000" dirty="0" smtClean="0">
                <a:solidFill>
                  <a:schemeClr val="tx1"/>
                </a:solidFill>
              </a:rPr>
              <a:t>).“</a:t>
            </a:r>
            <a:endParaRPr lang="sl-SI" sz="2000" dirty="0">
              <a:solidFill>
                <a:schemeClr val="tx1"/>
              </a:solidFill>
            </a:endParaRPr>
          </a:p>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graphicFrame>
        <p:nvGraphicFramePr>
          <p:cNvPr id="4" name="Tabela 3"/>
          <p:cNvGraphicFramePr>
            <a:graphicFrameLocks noGrp="1"/>
          </p:cNvGraphicFramePr>
          <p:nvPr>
            <p:extLst>
              <p:ext uri="{D42A27DB-BD31-4B8C-83A1-F6EECF244321}">
                <p14:modId xmlns:p14="http://schemas.microsoft.com/office/powerpoint/2010/main" val="376706056"/>
              </p:ext>
            </p:extLst>
          </p:nvPr>
        </p:nvGraphicFramePr>
        <p:xfrm>
          <a:off x="1724640" y="3140968"/>
          <a:ext cx="5758815" cy="1486535"/>
        </p:xfrm>
        <a:graphic>
          <a:graphicData uri="http://schemas.openxmlformats.org/drawingml/2006/table">
            <a:tbl>
              <a:tblPr firstRow="1" firstCol="1" bandRow="1">
                <a:tableStyleId>{5C22544A-7EE6-4342-B048-85BDC9FD1C3A}</a:tableStyleId>
              </a:tblPr>
              <a:tblGrid>
                <a:gridCol w="2529840"/>
                <a:gridCol w="1076325"/>
                <a:gridCol w="1076325"/>
                <a:gridCol w="1076325"/>
              </a:tblGrid>
              <a:tr h="467995">
                <a:tc>
                  <a:txBody>
                    <a:bodyPr/>
                    <a:lstStyle/>
                    <a:p>
                      <a:pPr>
                        <a:lnSpc>
                          <a:spcPct val="115000"/>
                        </a:lnSpc>
                        <a:spcAft>
                          <a:spcPts val="0"/>
                        </a:spcAft>
                      </a:pPr>
                      <a:r>
                        <a:rPr lang="sl-SI" sz="1000" dirty="0">
                          <a:effectLst/>
                        </a:rPr>
                        <a:t>Vir sredstev</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b"/>
                </a:tc>
                <a:tc>
                  <a:txBody>
                    <a:bodyPr/>
                    <a:lstStyle/>
                    <a:p>
                      <a:pPr algn="ctr">
                        <a:lnSpc>
                          <a:spcPct val="115000"/>
                        </a:lnSpc>
                        <a:spcAft>
                          <a:spcPts val="0"/>
                        </a:spcAft>
                      </a:pPr>
                      <a:r>
                        <a:rPr lang="sl-SI" sz="1000">
                          <a:effectLst/>
                        </a:rPr>
                        <a:t>Kohezijska regija Zahodna Slovenija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Kohezijska regija Vzhodna Slovenija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SKUPAJ</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r>
              <a:tr h="190500">
                <a:tc>
                  <a:txBody>
                    <a:bodyPr/>
                    <a:lstStyle/>
                    <a:p>
                      <a:pPr>
                        <a:lnSpc>
                          <a:spcPct val="115000"/>
                        </a:lnSpc>
                        <a:spcAft>
                          <a:spcPts val="0"/>
                        </a:spcAft>
                      </a:pPr>
                      <a:r>
                        <a:rPr lang="sl-SI" sz="1000">
                          <a:effectLst/>
                        </a:rPr>
                        <a:t>ESRR in SLO udeležba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22,730*</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109,641**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132,371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r>
              <a:tr h="190500">
                <a:tc>
                  <a:txBody>
                    <a:bodyPr/>
                    <a:lstStyle/>
                    <a:p>
                      <a:pPr>
                        <a:lnSpc>
                          <a:spcPct val="115000"/>
                        </a:lnSpc>
                        <a:spcAft>
                          <a:spcPts val="0"/>
                        </a:spcAft>
                      </a:pPr>
                      <a:r>
                        <a:rPr lang="sl-SI" sz="1000">
                          <a:effectLst/>
                        </a:rPr>
                        <a:t>KS in SLO udeležba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29,630***</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0</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29,630</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r>
              <a:tr h="190500">
                <a:tc>
                  <a:txBody>
                    <a:bodyPr/>
                    <a:lstStyle/>
                    <a:p>
                      <a:pPr>
                        <a:lnSpc>
                          <a:spcPct val="115000"/>
                        </a:lnSpc>
                        <a:spcAft>
                          <a:spcPts val="0"/>
                        </a:spcAft>
                      </a:pPr>
                      <a:r>
                        <a:rPr lang="sl-SI" sz="1000">
                          <a:effectLst/>
                        </a:rPr>
                        <a:t>Dodatne pravice porabe (ESRR in KS) in SLO udeležba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80,998</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177,056</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258,054</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r>
              <a:tr h="190500">
                <a:tc>
                  <a:txBody>
                    <a:bodyPr/>
                    <a:lstStyle/>
                    <a:p>
                      <a:pPr>
                        <a:lnSpc>
                          <a:spcPct val="115000"/>
                        </a:lnSpc>
                        <a:spcAft>
                          <a:spcPts val="0"/>
                        </a:spcAft>
                      </a:pPr>
                      <a:r>
                        <a:rPr lang="sl-SI" sz="1000">
                          <a:effectLst/>
                        </a:rPr>
                        <a:t>SKUPAJ</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133,358</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a:effectLst/>
                        </a:rPr>
                        <a:t>286,697</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c>
                  <a:txBody>
                    <a:bodyPr/>
                    <a:lstStyle/>
                    <a:p>
                      <a:pPr algn="ctr">
                        <a:lnSpc>
                          <a:spcPct val="115000"/>
                        </a:lnSpc>
                        <a:spcAft>
                          <a:spcPts val="0"/>
                        </a:spcAft>
                      </a:pPr>
                      <a:r>
                        <a:rPr lang="sl-SI" sz="1000" dirty="0">
                          <a:effectLst/>
                        </a:rPr>
                        <a:t>420,055</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17780" marB="17780" anchor="ctr"/>
                </a:tc>
              </a:tr>
            </a:tbl>
          </a:graphicData>
        </a:graphic>
      </p:graphicFrame>
      <p:sp>
        <p:nvSpPr>
          <p:cNvPr id="5" name="Pravokotnik 4"/>
          <p:cNvSpPr/>
          <p:nvPr/>
        </p:nvSpPr>
        <p:spPr>
          <a:xfrm>
            <a:off x="2130147" y="5229200"/>
            <a:ext cx="4572000" cy="369332"/>
          </a:xfrm>
          <a:prstGeom prst="rect">
            <a:avLst/>
          </a:prstGeom>
        </p:spPr>
        <p:txBody>
          <a:bodyPr>
            <a:spAutoFit/>
          </a:bodyPr>
          <a:lstStyle/>
          <a:p>
            <a:pPr algn="ctr"/>
            <a:r>
              <a:rPr lang="sl-SI" dirty="0" smtClean="0"/>
              <a:t>PROJEKTI REGIJSKEGA POMENA!!!</a:t>
            </a:r>
            <a:endParaRPr lang="sl-SI" dirty="0"/>
          </a:p>
        </p:txBody>
      </p:sp>
    </p:spTree>
    <p:extLst>
      <p:ext uri="{BB962C8B-B14F-4D97-AF65-F5344CB8AC3E}">
        <p14:creationId xmlns:p14="http://schemas.microsoft.com/office/powerpoint/2010/main" val="1571381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71600" y="775864"/>
            <a:ext cx="7198568" cy="936104"/>
          </a:xfrm>
        </p:spPr>
        <p:txBody>
          <a:bodyPr>
            <a:normAutofit/>
          </a:bodyPr>
          <a:lstStyle/>
          <a:p>
            <a:r>
              <a:rPr lang="sl-SI" sz="2800" b="1" dirty="0" smtClean="0"/>
              <a:t>KOHEZIJSKA SREDSTVA</a:t>
            </a:r>
            <a:endParaRPr lang="sl-SI" sz="5400" b="1" dirty="0"/>
          </a:p>
        </p:txBody>
      </p:sp>
      <p:sp>
        <p:nvSpPr>
          <p:cNvPr id="3" name="Podnaslov 2"/>
          <p:cNvSpPr>
            <a:spLocks noGrp="1"/>
          </p:cNvSpPr>
          <p:nvPr>
            <p:ph type="subTitle" idx="1"/>
          </p:nvPr>
        </p:nvSpPr>
        <p:spPr>
          <a:xfrm>
            <a:off x="323528" y="1566855"/>
            <a:ext cx="8712968" cy="1167183"/>
          </a:xfrm>
        </p:spPr>
        <p:txBody>
          <a:bodyPr>
            <a:normAutofit lnSpcReduction="10000"/>
          </a:bodyPr>
          <a:lstStyle/>
          <a:p>
            <a:pPr algn="just"/>
            <a:r>
              <a:rPr lang="sl-SI" sz="1500" dirty="0">
                <a:solidFill>
                  <a:schemeClr val="tx1"/>
                </a:solidFill>
              </a:rPr>
              <a:t>Na podlagi </a:t>
            </a:r>
            <a:r>
              <a:rPr lang="sl-SI" sz="1500" dirty="0" smtClean="0">
                <a:solidFill>
                  <a:schemeClr val="tx1"/>
                </a:solidFill>
              </a:rPr>
              <a:t>so regionalne </a:t>
            </a:r>
            <a:r>
              <a:rPr lang="sl-SI" sz="1500" dirty="0">
                <a:solidFill>
                  <a:schemeClr val="tx1"/>
                </a:solidFill>
              </a:rPr>
              <a:t>razvojne agencije (v nadaljnjem besedilu: RRA) </a:t>
            </a:r>
            <a:r>
              <a:rPr lang="sl-SI" sz="1500" dirty="0" smtClean="0">
                <a:solidFill>
                  <a:schemeClr val="tx1"/>
                </a:solidFill>
              </a:rPr>
              <a:t>pripravile osnutke </a:t>
            </a:r>
            <a:r>
              <a:rPr lang="sl-SI" sz="1500" dirty="0">
                <a:solidFill>
                  <a:schemeClr val="tx1"/>
                </a:solidFill>
              </a:rPr>
              <a:t>dopolnjenih dogovorov, ki vključujejo za regijo </a:t>
            </a:r>
            <a:r>
              <a:rPr lang="sl-SI" sz="1500" b="1" dirty="0">
                <a:solidFill>
                  <a:schemeClr val="tx1"/>
                </a:solidFill>
              </a:rPr>
              <a:t>najbolj pomembne regijske, </a:t>
            </a:r>
            <a:r>
              <a:rPr lang="sl-SI" sz="1500" b="1" dirty="0" err="1">
                <a:solidFill>
                  <a:schemeClr val="tx1"/>
                </a:solidFill>
              </a:rPr>
              <a:t>medregijske</a:t>
            </a:r>
            <a:r>
              <a:rPr lang="sl-SI" sz="1500" b="1" dirty="0">
                <a:solidFill>
                  <a:schemeClr val="tx1"/>
                </a:solidFill>
              </a:rPr>
              <a:t> in/ali sektorske projekte, ki bodo omogočili izkoriščanje najpomembnejših razvojnih potencialov in prednosti regije, odpravljali ključne razvojne ovire regije in uresničevali regijske razvojne specializacije (v nadaljevanju: najpomembnejši projekti).</a:t>
            </a:r>
          </a:p>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6" name="Pravokotnik 5"/>
          <p:cNvSpPr/>
          <p:nvPr/>
        </p:nvSpPr>
        <p:spPr>
          <a:xfrm>
            <a:off x="-640514" y="2939143"/>
            <a:ext cx="9073008" cy="1436868"/>
          </a:xfrm>
          <a:prstGeom prst="rect">
            <a:avLst/>
          </a:prstGeom>
        </p:spPr>
        <p:txBody>
          <a:bodyPr wrap="square">
            <a:spAutoFit/>
          </a:bodyPr>
          <a:lstStyle/>
          <a:p>
            <a:pPr lvl="2" algn="just">
              <a:lnSpc>
                <a:spcPts val="1300"/>
              </a:lnSpc>
              <a:spcAft>
                <a:spcPts val="0"/>
              </a:spcAft>
            </a:pPr>
            <a:r>
              <a:rPr lang="sl-SI" sz="1400" b="1" i="1" dirty="0" smtClean="0">
                <a:solidFill>
                  <a:srgbClr val="000000"/>
                </a:solidFill>
                <a:ea typeface="Calibri" panose="020F0502020204030204" pitchFamily="34" charset="0"/>
                <a:cs typeface="Times New Roman" panose="02020603050405020304" pitchFamily="18" charset="0"/>
              </a:rPr>
              <a:t>SKLADNOST PROJEKTOV</a:t>
            </a:r>
          </a:p>
          <a:p>
            <a:pPr marL="1143000" lvl="2" indent="-228600" algn="just">
              <a:lnSpc>
                <a:spcPts val="1300"/>
              </a:lnSpc>
              <a:spcAft>
                <a:spcPts val="0"/>
              </a:spcAft>
              <a:buFont typeface="Arial" panose="020B0604020202020204" pitchFamily="34" charset="0"/>
              <a:buChar char="-"/>
            </a:pPr>
            <a:r>
              <a:rPr lang="sl-SI" sz="1400" dirty="0" smtClean="0">
                <a:solidFill>
                  <a:srgbClr val="000000"/>
                </a:solidFill>
                <a:ea typeface="Calibri" panose="020F0502020204030204" pitchFamily="34" charset="0"/>
                <a:cs typeface="Times New Roman" panose="02020603050405020304" pitchFamily="18" charset="0"/>
              </a:rPr>
              <a:t>skladnost </a:t>
            </a:r>
            <a:r>
              <a:rPr lang="sl-SI" sz="1400" dirty="0">
                <a:solidFill>
                  <a:srgbClr val="000000"/>
                </a:solidFill>
                <a:ea typeface="Calibri" panose="020F0502020204030204" pitchFamily="34" charset="0"/>
                <a:cs typeface="Times New Roman" panose="02020603050405020304" pitchFamily="18" charset="0"/>
              </a:rPr>
              <a:t>projekta z regionalnim razvojnim programom, </a:t>
            </a:r>
            <a:endParaRPr lang="sl-SI" sz="1400" dirty="0">
              <a:ea typeface="Calibri" panose="020F0502020204030204" pitchFamily="34" charset="0"/>
              <a:cs typeface="Times New Roman" panose="02020603050405020304" pitchFamily="18" charset="0"/>
            </a:endParaRPr>
          </a:p>
          <a:p>
            <a:pPr marL="1143000" lvl="2" indent="-228600" algn="just">
              <a:lnSpc>
                <a:spcPts val="1300"/>
              </a:lnSpc>
              <a:spcAft>
                <a:spcPts val="0"/>
              </a:spcAft>
              <a:buFont typeface="Arial" panose="020B0604020202020204" pitchFamily="34" charset="0"/>
              <a:buChar char="-"/>
            </a:pPr>
            <a:r>
              <a:rPr lang="sl-SI" sz="1400" dirty="0">
                <a:solidFill>
                  <a:srgbClr val="000000"/>
                </a:solidFill>
                <a:ea typeface="Calibri" panose="020F0502020204030204" pitchFamily="34" charset="0"/>
                <a:cs typeface="Times New Roman" panose="02020603050405020304" pitchFamily="18" charset="0"/>
              </a:rPr>
              <a:t>skladnost projekta s programskimi dokumenti s področja regionalnega razvoja, ki so podlaga za sofinanciranje regijskih projektov, </a:t>
            </a:r>
            <a:endParaRPr lang="sl-SI" sz="1400" dirty="0">
              <a:ea typeface="Calibri" panose="020F0502020204030204" pitchFamily="34" charset="0"/>
              <a:cs typeface="Times New Roman" panose="02020603050405020304" pitchFamily="18" charset="0"/>
            </a:endParaRPr>
          </a:p>
          <a:p>
            <a:pPr marL="1143000" lvl="2" indent="-228600" algn="just">
              <a:lnSpc>
                <a:spcPts val="1300"/>
              </a:lnSpc>
              <a:spcAft>
                <a:spcPts val="0"/>
              </a:spcAft>
              <a:buFont typeface="Arial" panose="020B0604020202020204" pitchFamily="34" charset="0"/>
              <a:buChar char="-"/>
            </a:pPr>
            <a:r>
              <a:rPr lang="sl-SI" sz="1400" dirty="0">
                <a:solidFill>
                  <a:srgbClr val="000000"/>
                </a:solidFill>
                <a:ea typeface="Calibri" panose="020F0502020204030204" pitchFamily="34" charset="0"/>
                <a:cs typeface="Times New Roman" panose="02020603050405020304" pitchFamily="18" charset="0"/>
              </a:rPr>
              <a:t>skladnost projekta s politikami Vlade RS, </a:t>
            </a:r>
            <a:endParaRPr lang="sl-SI" sz="1400" dirty="0">
              <a:ea typeface="Calibri" panose="020F0502020204030204" pitchFamily="34" charset="0"/>
              <a:cs typeface="Times New Roman" panose="02020603050405020304" pitchFamily="18" charset="0"/>
            </a:endParaRPr>
          </a:p>
          <a:p>
            <a:pPr marL="1143000" lvl="2" indent="-228600" algn="just">
              <a:lnSpc>
                <a:spcPts val="1300"/>
              </a:lnSpc>
              <a:spcAft>
                <a:spcPts val="0"/>
              </a:spcAft>
              <a:buFont typeface="Arial" panose="020B0604020202020204" pitchFamily="34" charset="0"/>
              <a:buChar char="-"/>
            </a:pPr>
            <a:r>
              <a:rPr lang="sl-SI" sz="1400" dirty="0">
                <a:solidFill>
                  <a:srgbClr val="000000"/>
                </a:solidFill>
                <a:ea typeface="Calibri" panose="020F0502020204030204" pitchFamily="34" charset="0"/>
                <a:cs typeface="Times New Roman" panose="02020603050405020304" pitchFamily="18" charset="0"/>
              </a:rPr>
              <a:t>merljivost učinkov in rezultatov projekta, </a:t>
            </a:r>
            <a:endParaRPr lang="sl-SI" sz="1400" dirty="0">
              <a:ea typeface="Calibri" panose="020F0502020204030204" pitchFamily="34" charset="0"/>
              <a:cs typeface="Times New Roman" panose="02020603050405020304" pitchFamily="18" charset="0"/>
            </a:endParaRPr>
          </a:p>
          <a:p>
            <a:pPr marL="1143000" lvl="2" indent="-228600" algn="just">
              <a:lnSpc>
                <a:spcPts val="1300"/>
              </a:lnSpc>
              <a:spcAft>
                <a:spcPts val="0"/>
              </a:spcAft>
              <a:buFont typeface="Arial" panose="020B0604020202020204" pitchFamily="34" charset="0"/>
              <a:buChar char="-"/>
            </a:pPr>
            <a:r>
              <a:rPr lang="sl-SI" sz="1400" dirty="0">
                <a:solidFill>
                  <a:srgbClr val="000000"/>
                </a:solidFill>
                <a:ea typeface="Calibri" panose="020F0502020204030204" pitchFamily="34" charset="0"/>
                <a:cs typeface="Times New Roman" panose="02020603050405020304" pitchFamily="18" charset="0"/>
              </a:rPr>
              <a:t>prikaz okvirne finančne konstrukcije projekta, </a:t>
            </a:r>
            <a:endParaRPr lang="sl-SI" sz="1400" dirty="0">
              <a:ea typeface="Calibri" panose="020F0502020204030204" pitchFamily="34" charset="0"/>
              <a:cs typeface="Times New Roman" panose="02020603050405020304" pitchFamily="18" charset="0"/>
            </a:endParaRPr>
          </a:p>
          <a:p>
            <a:pPr marL="1143000" lvl="2" indent="-228600" algn="just">
              <a:lnSpc>
                <a:spcPts val="1300"/>
              </a:lnSpc>
              <a:spcAft>
                <a:spcPts val="0"/>
              </a:spcAft>
              <a:buFont typeface="Arial" panose="020B0604020202020204" pitchFamily="34" charset="0"/>
              <a:buChar char="-"/>
            </a:pPr>
            <a:r>
              <a:rPr lang="sl-SI" sz="1400" dirty="0">
                <a:solidFill>
                  <a:srgbClr val="000000"/>
                </a:solidFill>
                <a:ea typeface="Calibri" panose="020F0502020204030204" pitchFamily="34" charset="0"/>
                <a:cs typeface="Times New Roman" panose="02020603050405020304" pitchFamily="18" charset="0"/>
              </a:rPr>
              <a:t>izvedljivost projekta v načrtovanem časovnem obdobju</a:t>
            </a:r>
            <a:r>
              <a:rPr lang="sl-SI"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Pravokotnik 11"/>
          <p:cNvSpPr/>
          <p:nvPr/>
        </p:nvSpPr>
        <p:spPr>
          <a:xfrm>
            <a:off x="-640514" y="4653136"/>
            <a:ext cx="9073008" cy="2098588"/>
          </a:xfrm>
          <a:prstGeom prst="rect">
            <a:avLst/>
          </a:prstGeom>
        </p:spPr>
        <p:txBody>
          <a:bodyPr wrap="square">
            <a:spAutoFit/>
          </a:bodyPr>
          <a:lstStyle/>
          <a:p>
            <a:pPr lvl="2" algn="just">
              <a:lnSpc>
                <a:spcPts val="1300"/>
              </a:lnSpc>
              <a:spcAft>
                <a:spcPts val="0"/>
              </a:spcAft>
            </a:pPr>
            <a:r>
              <a:rPr lang="sl-SI" sz="1400" b="1" i="1" dirty="0">
                <a:solidFill>
                  <a:srgbClr val="000000"/>
                </a:solidFill>
                <a:ea typeface="Calibri" panose="020F0502020204030204" pitchFamily="34" charset="0"/>
                <a:cs typeface="Times New Roman" panose="02020603050405020304" pitchFamily="18" charset="0"/>
              </a:rPr>
              <a:t>SPLOŠNA MERILA</a:t>
            </a:r>
          </a:p>
          <a:p>
            <a:pPr lvl="2" algn="just">
              <a:lnSpc>
                <a:spcPts val="1300"/>
              </a:lnSpc>
              <a:spcAft>
                <a:spcPts val="0"/>
              </a:spcAft>
            </a:pPr>
            <a:r>
              <a:rPr lang="sl-SI" sz="1400" i="1" dirty="0" smtClean="0">
                <a:solidFill>
                  <a:srgbClr val="000000"/>
                </a:solidFill>
                <a:ea typeface="Calibri" panose="020F0502020204030204" pitchFamily="34" charset="0"/>
                <a:cs typeface="Times New Roman" panose="02020603050405020304" pitchFamily="18" charset="0"/>
              </a:rPr>
              <a:t>a) merila </a:t>
            </a:r>
            <a:r>
              <a:rPr lang="sl-SI" sz="1400" i="1" dirty="0">
                <a:solidFill>
                  <a:srgbClr val="000000"/>
                </a:solidFill>
                <a:ea typeface="Calibri" panose="020F0502020204030204" pitchFamily="34" charset="0"/>
                <a:cs typeface="Times New Roman" panose="02020603050405020304" pitchFamily="18" charset="0"/>
              </a:rPr>
              <a:t>glede na vsebino ali namen: </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učinek na gospodarsko rast in delovna mesta, </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učinek na razvoj človeškega potenciala, </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pozitiven vpliv na okolje,</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prispevek k ciljem prostorskega razvoja regije,</a:t>
            </a:r>
          </a:p>
          <a:p>
            <a:pPr lvl="2" algn="just">
              <a:lnSpc>
                <a:spcPts val="1300"/>
              </a:lnSpc>
              <a:spcAft>
                <a:spcPts val="0"/>
              </a:spcAft>
            </a:pPr>
            <a:r>
              <a:rPr lang="sl-SI" sz="1400" i="1" dirty="0" smtClean="0">
                <a:solidFill>
                  <a:srgbClr val="000000"/>
                </a:solidFill>
                <a:ea typeface="Calibri" panose="020F0502020204030204" pitchFamily="34" charset="0"/>
                <a:cs typeface="Times New Roman" panose="02020603050405020304" pitchFamily="18" charset="0"/>
              </a:rPr>
              <a:t>b) merila </a:t>
            </a:r>
            <a:r>
              <a:rPr lang="sl-SI" sz="1400" i="1" dirty="0">
                <a:solidFill>
                  <a:srgbClr val="000000"/>
                </a:solidFill>
                <a:ea typeface="Calibri" panose="020F0502020204030204" pitchFamily="34" charset="0"/>
                <a:cs typeface="Times New Roman" panose="02020603050405020304" pitchFamily="18" charset="0"/>
              </a:rPr>
              <a:t>glede na </a:t>
            </a:r>
            <a:r>
              <a:rPr lang="sl-SI" sz="1400" i="1" dirty="0" err="1">
                <a:solidFill>
                  <a:srgbClr val="000000"/>
                </a:solidFill>
                <a:ea typeface="Calibri" panose="020F0502020204030204" pitchFamily="34" charset="0"/>
                <a:cs typeface="Times New Roman" panose="02020603050405020304" pitchFamily="18" charset="0"/>
              </a:rPr>
              <a:t>sinergijski</a:t>
            </a:r>
            <a:r>
              <a:rPr lang="sl-SI" sz="1400" i="1" dirty="0">
                <a:solidFill>
                  <a:srgbClr val="000000"/>
                </a:solidFill>
                <a:ea typeface="Calibri" panose="020F0502020204030204" pitchFamily="34" charset="0"/>
                <a:cs typeface="Times New Roman" panose="02020603050405020304" pitchFamily="18" charset="0"/>
              </a:rPr>
              <a:t> učinek: </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med nameni iz prejšnje točke,</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z drugimi projekti,</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regionalne celovitosti, razvojne specializacije in </a:t>
            </a:r>
            <a:r>
              <a:rPr lang="sl-SI" sz="1400" i="1" dirty="0" err="1">
                <a:solidFill>
                  <a:srgbClr val="000000"/>
                </a:solidFill>
                <a:ea typeface="Calibri" panose="020F0502020204030204" pitchFamily="34" charset="0"/>
                <a:cs typeface="Times New Roman" panose="02020603050405020304" pitchFamily="18" charset="0"/>
              </a:rPr>
              <a:t>medregionalnega</a:t>
            </a:r>
            <a:r>
              <a:rPr lang="sl-SI" sz="1400" i="1" dirty="0">
                <a:solidFill>
                  <a:srgbClr val="000000"/>
                </a:solidFill>
                <a:ea typeface="Calibri" panose="020F0502020204030204" pitchFamily="34" charset="0"/>
                <a:cs typeface="Times New Roman" panose="02020603050405020304" pitchFamily="18" charset="0"/>
              </a:rPr>
              <a:t> sodelovanja,</a:t>
            </a:r>
          </a:p>
          <a:p>
            <a:pPr lvl="2" algn="just">
              <a:lnSpc>
                <a:spcPts val="1300"/>
              </a:lnSpc>
              <a:spcAft>
                <a:spcPts val="0"/>
              </a:spcAft>
            </a:pPr>
            <a:r>
              <a:rPr lang="sl-SI" sz="1400" i="1" dirty="0" smtClean="0">
                <a:solidFill>
                  <a:srgbClr val="000000"/>
                </a:solidFill>
                <a:ea typeface="Calibri" panose="020F0502020204030204" pitchFamily="34" charset="0"/>
                <a:cs typeface="Times New Roman" panose="02020603050405020304" pitchFamily="18" charset="0"/>
              </a:rPr>
              <a:t>c) merila </a:t>
            </a:r>
            <a:r>
              <a:rPr lang="sl-SI" sz="1400" i="1" dirty="0">
                <a:solidFill>
                  <a:srgbClr val="000000"/>
                </a:solidFill>
                <a:ea typeface="Calibri" panose="020F0502020204030204" pitchFamily="34" charset="0"/>
                <a:cs typeface="Times New Roman" panose="02020603050405020304" pitchFamily="18" charset="0"/>
              </a:rPr>
              <a:t>glede na finančno učinkovitost: </a:t>
            </a:r>
          </a:p>
          <a:p>
            <a:pPr marL="1200150" lvl="2" indent="-285750" algn="just">
              <a:lnSpc>
                <a:spcPts val="1300"/>
              </a:lnSpc>
              <a:spcAft>
                <a:spcPts val="0"/>
              </a:spcAft>
              <a:buFont typeface="Arial" panose="020B0604020202020204" pitchFamily="34" charset="0"/>
              <a:buChar char="•"/>
            </a:pPr>
            <a:r>
              <a:rPr lang="sl-SI" sz="1400" i="1" dirty="0">
                <a:solidFill>
                  <a:srgbClr val="000000"/>
                </a:solidFill>
                <a:ea typeface="Calibri" panose="020F0502020204030204" pitchFamily="34" charset="0"/>
                <a:cs typeface="Times New Roman" panose="02020603050405020304" pitchFamily="18" charset="0"/>
              </a:rPr>
              <a:t>učinek projekta glede na vložena finančna sredstva. </a:t>
            </a:r>
          </a:p>
        </p:txBody>
      </p:sp>
    </p:spTree>
    <p:extLst>
      <p:ext uri="{BB962C8B-B14F-4D97-AF65-F5344CB8AC3E}">
        <p14:creationId xmlns:p14="http://schemas.microsoft.com/office/powerpoint/2010/main" val="1200555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71600" y="752419"/>
            <a:ext cx="7198568" cy="936104"/>
          </a:xfrm>
        </p:spPr>
        <p:txBody>
          <a:bodyPr>
            <a:normAutofit/>
          </a:bodyPr>
          <a:lstStyle/>
          <a:p>
            <a:r>
              <a:rPr lang="sl-SI" sz="2800" b="1" dirty="0" smtClean="0"/>
              <a:t>KOHEZIJSKA SREDSTVA</a:t>
            </a:r>
            <a:endParaRPr lang="sl-SI" sz="5400" b="1" dirty="0"/>
          </a:p>
        </p:txBody>
      </p:sp>
      <p:sp>
        <p:nvSpPr>
          <p:cNvPr id="3" name="Podnaslov 2"/>
          <p:cNvSpPr>
            <a:spLocks noGrp="1"/>
          </p:cNvSpPr>
          <p:nvPr>
            <p:ph type="subTitle" idx="1"/>
          </p:nvPr>
        </p:nvSpPr>
        <p:spPr>
          <a:xfrm>
            <a:off x="143508" y="1459222"/>
            <a:ext cx="8712968" cy="1167183"/>
          </a:xfrm>
        </p:spPr>
        <p:txBody>
          <a:bodyPr>
            <a:normAutofit/>
          </a:bodyPr>
          <a:lstStyle/>
          <a:p>
            <a:r>
              <a:rPr lang="sl-SI" sz="1600" b="1" dirty="0"/>
              <a:t>Prednostna naložba 3.1 Spodbujanje podjetništva </a:t>
            </a:r>
            <a:endParaRPr lang="sl-SI" sz="1600" dirty="0"/>
          </a:p>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4" name="Pravokotnik 3"/>
          <p:cNvSpPr/>
          <p:nvPr/>
        </p:nvSpPr>
        <p:spPr>
          <a:xfrm>
            <a:off x="539552" y="2042813"/>
            <a:ext cx="7920880" cy="4247317"/>
          </a:xfrm>
          <a:prstGeom prst="rect">
            <a:avLst/>
          </a:prstGeom>
        </p:spPr>
        <p:txBody>
          <a:bodyPr wrap="square">
            <a:spAutoFit/>
          </a:bodyPr>
          <a:lstStyle/>
          <a:p>
            <a:pPr lvl="0" algn="just">
              <a:spcAft>
                <a:spcPts val="0"/>
              </a:spcAft>
            </a:pPr>
            <a:r>
              <a:rPr lang="sl-SI" b="1" dirty="0">
                <a:ea typeface="Calibri" panose="020F0502020204030204" pitchFamily="34" charset="0"/>
                <a:cs typeface="Times New Roman" panose="02020603050405020304" pitchFamily="18" charset="0"/>
              </a:rPr>
              <a:t>Podporno okolje za podjetništvo – poslovna infrastruktura</a:t>
            </a:r>
            <a:r>
              <a:rPr lang="sl-SI" dirty="0">
                <a:ea typeface="Calibri" panose="020F0502020204030204" pitchFamily="34" charset="0"/>
                <a:cs typeface="Times New Roman" panose="02020603050405020304" pitchFamily="18" charset="0"/>
              </a:rPr>
              <a:t>: finančna podpora občinam za </a:t>
            </a:r>
            <a:r>
              <a:rPr lang="sl-SI" b="1" dirty="0">
                <a:ea typeface="Calibri" panose="020F0502020204030204" pitchFamily="34" charset="0"/>
                <a:cs typeface="Times New Roman" panose="02020603050405020304" pitchFamily="18" charset="0"/>
              </a:rPr>
              <a:t>potrebe izgradnje ekonomske poslovne infrastrukture </a:t>
            </a:r>
            <a:r>
              <a:rPr lang="sl-SI" b="1" u="sng" dirty="0">
                <a:ea typeface="Calibri" panose="020F0502020204030204" pitchFamily="34" charset="0"/>
                <a:cs typeface="Times New Roman" panose="02020603050405020304" pitchFamily="18" charset="0"/>
              </a:rPr>
              <a:t>regionalnega pomena</a:t>
            </a:r>
            <a:r>
              <a:rPr lang="sl-SI" dirty="0">
                <a:ea typeface="Calibri" panose="020F0502020204030204" pitchFamily="34" charset="0"/>
                <a:cs typeface="Times New Roman" panose="02020603050405020304" pitchFamily="18" charset="0"/>
              </a:rPr>
              <a:t>. </a:t>
            </a:r>
            <a:r>
              <a:rPr lang="sl-SI" b="1" dirty="0">
                <a:ea typeface="Calibri" panose="020F0502020204030204" pitchFamily="34" charset="0"/>
                <a:cs typeface="Times New Roman" panose="02020603050405020304" pitchFamily="18" charset="0"/>
              </a:rPr>
              <a:t>Predmet sofinanciranja so investicije, v gospodarsko javno infrastrukturo </a:t>
            </a:r>
            <a:r>
              <a:rPr lang="sl-SI" dirty="0">
                <a:ea typeface="Calibri" panose="020F0502020204030204" pitchFamily="34" charset="0"/>
                <a:cs typeface="Times New Roman" panose="02020603050405020304" pitchFamily="18" charset="0"/>
              </a:rPr>
              <a:t>(prometna, energetska, komunalna infrastruktura in infrastruktura za telekomunikacije) </a:t>
            </a:r>
            <a:r>
              <a:rPr lang="sl-SI" b="1" dirty="0">
                <a:ea typeface="Calibri" panose="020F0502020204030204" pitchFamily="34" charset="0"/>
                <a:cs typeface="Times New Roman" panose="02020603050405020304" pitchFamily="18" charset="0"/>
              </a:rPr>
              <a:t>na območju </a:t>
            </a:r>
            <a:r>
              <a:rPr lang="sl-SI" b="1" u="sng" dirty="0">
                <a:ea typeface="Calibri" panose="020F0502020204030204" pitchFamily="34" charset="0"/>
                <a:cs typeface="Times New Roman" panose="02020603050405020304" pitchFamily="18" charset="0"/>
              </a:rPr>
              <a:t>posamezne obstoječe ekonomsko poslovne cone </a:t>
            </a:r>
            <a:r>
              <a:rPr lang="sl-SI" b="1" dirty="0">
                <a:ea typeface="Calibri" panose="020F0502020204030204" pitchFamily="34" charset="0"/>
                <a:cs typeface="Times New Roman" panose="02020603050405020304" pitchFamily="18" charset="0"/>
              </a:rPr>
              <a:t>in/ali inkubatorja.</a:t>
            </a:r>
            <a:r>
              <a:rPr lang="sl-SI" dirty="0">
                <a:ea typeface="Calibri" panose="020F0502020204030204" pitchFamily="34" charset="0"/>
                <a:cs typeface="Times New Roman" panose="02020603050405020304" pitchFamily="18" charset="0"/>
              </a:rPr>
              <a:t> Pri tem se za območje posamezne ekonomsko poslovne cone šteje območje več stavbnih zemljišč, ki so v prostorskih aktih prijavitelja opredeljena kot območja proizvodnih dejavnosti, površine za industrijo in/ali gospodarske cone. Za območje posamezne ekonomsko poslovne cone v nobenem primeru ne šteje posamezna stavba, četudi je namenjena opravljanju gospodarske dejavnosti. Projekt mora izkazovati jasen regionalni pomen in časovno izvedljivost </a:t>
            </a:r>
            <a:r>
              <a:rPr lang="sl-SI" dirty="0">
                <a:solidFill>
                  <a:srgbClr val="000000"/>
                </a:solidFill>
                <a:ea typeface="Calibri" panose="020F0502020204030204" pitchFamily="34" charset="0"/>
                <a:cs typeface="Times New Roman" panose="02020603050405020304" pitchFamily="18" charset="0"/>
              </a:rPr>
              <a:t>v finančni perspektivi 2014 – 2020</a:t>
            </a:r>
            <a:r>
              <a:rPr lang="sl-SI" dirty="0">
                <a:ea typeface="Calibri" panose="020F0502020204030204" pitchFamily="34" charset="0"/>
                <a:cs typeface="Times New Roman" panose="02020603050405020304" pitchFamily="18" charset="0"/>
              </a:rPr>
              <a:t>, pri čemer pa ob oddaji vloge ni zahtevano že pridobljeno pravnomočno gradbeno dovoljenje. </a:t>
            </a:r>
            <a:r>
              <a:rPr lang="sl-SI" b="1" dirty="0">
                <a:ea typeface="Calibri" panose="020F0502020204030204" pitchFamily="34" charset="0"/>
                <a:cs typeface="Times New Roman" panose="02020603050405020304" pitchFamily="18" charset="0"/>
              </a:rPr>
              <a:t>Ciljne skupine so </a:t>
            </a:r>
            <a:r>
              <a:rPr lang="sl-SI" b="1" dirty="0" err="1">
                <a:ea typeface="Calibri" panose="020F0502020204030204" pitchFamily="34" charset="0"/>
                <a:cs typeface="Times New Roman" panose="02020603050405020304" pitchFamily="18" charset="0"/>
              </a:rPr>
              <a:t>mikro</a:t>
            </a:r>
            <a:r>
              <a:rPr lang="sl-SI" b="1" dirty="0">
                <a:ea typeface="Calibri" panose="020F0502020204030204" pitchFamily="34" charset="0"/>
                <a:cs typeface="Times New Roman" panose="02020603050405020304" pitchFamily="18" charset="0"/>
              </a:rPr>
              <a:t>, mala in srednje velika podjetja</a:t>
            </a:r>
            <a:r>
              <a:rPr lang="sl-SI" dirty="0">
                <a:ea typeface="Calibri" panose="020F0502020204030204" pitchFamily="34" charset="0"/>
                <a:cs typeface="Times New Roman" panose="02020603050405020304" pitchFamily="18" charset="0"/>
              </a:rPr>
              <a:t>, ki bodo poslovala v opremljeni ekonomsko-poslovni coni ali inkubatorju. </a:t>
            </a:r>
            <a:r>
              <a:rPr lang="sl-SI" b="1" dirty="0">
                <a:ea typeface="Calibri" panose="020F0502020204030204" pitchFamily="34" charset="0"/>
                <a:cs typeface="Times New Roman" panose="02020603050405020304" pitchFamily="18" charset="0"/>
              </a:rPr>
              <a:t>Upravičenci so občine, ki so tudi investitorji.</a:t>
            </a:r>
            <a:endParaRPr lang="sl-SI"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64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71600" y="920676"/>
            <a:ext cx="7198568" cy="936104"/>
          </a:xfrm>
        </p:spPr>
        <p:txBody>
          <a:bodyPr>
            <a:normAutofit/>
          </a:bodyPr>
          <a:lstStyle/>
          <a:p>
            <a:r>
              <a:rPr lang="sl-SI" sz="2800" b="1" dirty="0" smtClean="0"/>
              <a:t>KOHEZIJSKA SREDSTVA</a:t>
            </a:r>
            <a:endParaRPr lang="sl-SI" sz="5400" b="1" dirty="0"/>
          </a:p>
        </p:txBody>
      </p:sp>
      <p:sp>
        <p:nvSpPr>
          <p:cNvPr id="3" name="Podnaslov 2"/>
          <p:cNvSpPr>
            <a:spLocks noGrp="1"/>
          </p:cNvSpPr>
          <p:nvPr>
            <p:ph type="subTitle" idx="1"/>
          </p:nvPr>
        </p:nvSpPr>
        <p:spPr>
          <a:xfrm>
            <a:off x="323528" y="1832095"/>
            <a:ext cx="8712968" cy="1167183"/>
          </a:xfrm>
        </p:spPr>
        <p:txBody>
          <a:bodyPr>
            <a:normAutofit/>
          </a:bodyPr>
          <a:lstStyle/>
          <a:p>
            <a:r>
              <a:rPr lang="sl-SI" sz="1600" b="1" dirty="0"/>
              <a:t>Prednostna naložba 3.1 Spodbujanje podjetništva </a:t>
            </a:r>
            <a:endParaRPr lang="sl-SI" sz="1600" dirty="0"/>
          </a:p>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4" name="Pravokotnik 3"/>
          <p:cNvSpPr/>
          <p:nvPr/>
        </p:nvSpPr>
        <p:spPr>
          <a:xfrm>
            <a:off x="575556" y="2304304"/>
            <a:ext cx="7920880" cy="1754326"/>
          </a:xfrm>
          <a:prstGeom prst="rect">
            <a:avLst/>
          </a:prstGeom>
        </p:spPr>
        <p:txBody>
          <a:bodyPr wrap="square">
            <a:spAutoFit/>
          </a:bodyPr>
          <a:lstStyle/>
          <a:p>
            <a:r>
              <a:rPr lang="sl-SI" b="1" dirty="0"/>
              <a:t>Upravičeni stroški</a:t>
            </a:r>
            <a:r>
              <a:rPr lang="sl-SI" dirty="0"/>
              <a:t> </a:t>
            </a:r>
            <a:r>
              <a:rPr lang="sl-SI" b="1" dirty="0"/>
              <a:t>so</a:t>
            </a:r>
            <a:r>
              <a:rPr lang="sl-SI" dirty="0"/>
              <a:t>: </a:t>
            </a:r>
          </a:p>
          <a:p>
            <a:r>
              <a:rPr lang="sl-SI" dirty="0"/>
              <a:t>1. gradnja nepremičnin; </a:t>
            </a:r>
          </a:p>
          <a:p>
            <a:r>
              <a:rPr lang="sl-SI" dirty="0"/>
              <a:t>2. nakup nezazidanih zemljišč; </a:t>
            </a:r>
          </a:p>
          <a:p>
            <a:r>
              <a:rPr lang="sl-SI" dirty="0"/>
              <a:t>3. oprema in druga opredmetena osnovna sredstva; </a:t>
            </a:r>
          </a:p>
          <a:p>
            <a:r>
              <a:rPr lang="sl-SI" dirty="0"/>
              <a:t>4. stroški informiranja in komuniciranja; </a:t>
            </a:r>
          </a:p>
          <a:p>
            <a:r>
              <a:rPr lang="sl-SI" dirty="0"/>
              <a:t>5. stroški storitev zunanjih izvajalcev. </a:t>
            </a:r>
          </a:p>
        </p:txBody>
      </p:sp>
      <p:sp>
        <p:nvSpPr>
          <p:cNvPr id="5" name="Pravokotnik 4"/>
          <p:cNvSpPr/>
          <p:nvPr/>
        </p:nvSpPr>
        <p:spPr>
          <a:xfrm>
            <a:off x="323528" y="4230699"/>
            <a:ext cx="8424936" cy="646331"/>
          </a:xfrm>
          <a:prstGeom prst="rect">
            <a:avLst/>
          </a:prstGeom>
        </p:spPr>
        <p:txBody>
          <a:bodyPr wrap="square">
            <a:spAutoFit/>
          </a:bodyPr>
          <a:lstStyle/>
          <a:p>
            <a:r>
              <a:rPr lang="sl-SI" dirty="0"/>
              <a:t>Davek na dodano vrednost in stroški izdelave dokumenta identifikacije investicijskega projekta (DIIP) niso upravičeni stroški storitev zunanjih izvajalcev.</a:t>
            </a:r>
          </a:p>
        </p:txBody>
      </p:sp>
      <p:sp>
        <p:nvSpPr>
          <p:cNvPr id="10" name="Pravokotnik 9"/>
          <p:cNvSpPr/>
          <p:nvPr/>
        </p:nvSpPr>
        <p:spPr>
          <a:xfrm>
            <a:off x="323528" y="5298138"/>
            <a:ext cx="8424936" cy="461665"/>
          </a:xfrm>
          <a:prstGeom prst="rect">
            <a:avLst/>
          </a:prstGeom>
        </p:spPr>
        <p:txBody>
          <a:bodyPr wrap="square">
            <a:spAutoFit/>
          </a:bodyPr>
          <a:lstStyle/>
          <a:p>
            <a:pPr algn="ctr"/>
            <a:r>
              <a:rPr lang="sl-SI" sz="2400" b="1" dirty="0" smtClean="0"/>
              <a:t>ZAKAJ kohezijska sredstva za obrtne cone?</a:t>
            </a:r>
            <a:endParaRPr lang="sl-SI" sz="2400" b="1" dirty="0"/>
          </a:p>
        </p:txBody>
      </p:sp>
    </p:spTree>
    <p:extLst>
      <p:ext uri="{BB962C8B-B14F-4D97-AF65-F5344CB8AC3E}">
        <p14:creationId xmlns:p14="http://schemas.microsoft.com/office/powerpoint/2010/main" val="2669116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8465" y="1694665"/>
            <a:ext cx="7198568" cy="936104"/>
          </a:xfrm>
        </p:spPr>
        <p:txBody>
          <a:bodyPr>
            <a:normAutofit fontScale="90000"/>
          </a:bodyPr>
          <a:lstStyle/>
          <a:p>
            <a:r>
              <a:rPr lang="sl-SI" sz="5400" b="1" dirty="0" smtClean="0"/>
              <a:t>Investicijska dokumentacija</a:t>
            </a:r>
            <a:br>
              <a:rPr lang="sl-SI" sz="5400" b="1" dirty="0" smtClean="0"/>
            </a:br>
            <a:r>
              <a:rPr lang="sl-SI" sz="3600" b="1" dirty="0" smtClean="0"/>
              <a:t>DIIP – PIZ – IP </a:t>
            </a:r>
            <a:endParaRPr lang="sl-SI" sz="3600" b="1" dirty="0"/>
          </a:p>
        </p:txBody>
      </p:sp>
      <p:sp>
        <p:nvSpPr>
          <p:cNvPr id="3" name="Podnaslov 2"/>
          <p:cNvSpPr>
            <a:spLocks noGrp="1"/>
          </p:cNvSpPr>
          <p:nvPr>
            <p:ph type="subTitle" idx="1"/>
          </p:nvPr>
        </p:nvSpPr>
        <p:spPr>
          <a:xfrm>
            <a:off x="1008465" y="3573015"/>
            <a:ext cx="7561095" cy="2376264"/>
          </a:xfrm>
        </p:spPr>
        <p:txBody>
          <a:bodyPr>
            <a:normAutofit/>
          </a:bodyPr>
          <a:lstStyle/>
          <a:p>
            <a:pPr marL="285750" lvl="0" indent="-285750" algn="l">
              <a:buFont typeface="Arial" panose="020B0604020202020204" pitchFamily="34" charset="0"/>
              <a:buChar char="•"/>
            </a:pPr>
            <a:r>
              <a:rPr lang="sl-SI" sz="1400" i="1" dirty="0"/>
              <a:t>Uredba o enotni metodologiji za pripravo in obravnavo investicijske dokumentacije na področju javnih financ (Uradni list RS, št. 60/06, 54/10 in 27/16</a:t>
            </a:r>
            <a:r>
              <a:rPr lang="sl-SI" sz="1400" i="1" dirty="0" smtClean="0"/>
              <a:t>). </a:t>
            </a:r>
            <a:endParaRPr lang="sl-SI" sz="1400" i="1" dirty="0"/>
          </a:p>
          <a:p>
            <a:pPr marL="285750" lvl="0" indent="-285750" algn="l">
              <a:buFont typeface="Arial" panose="020B0604020202020204" pitchFamily="34" charset="0"/>
              <a:buChar char="•"/>
            </a:pPr>
            <a:r>
              <a:rPr lang="sl-SI" sz="1400" i="1" dirty="0" smtClean="0"/>
              <a:t>Izvedena </a:t>
            </a:r>
            <a:r>
              <a:rPr lang="sl-SI" sz="1400" i="1" dirty="0"/>
              <a:t>uredba Komisije (EU) </a:t>
            </a:r>
            <a:r>
              <a:rPr lang="sl-SI" sz="1400" i="1" dirty="0" smtClean="0"/>
              <a:t>2015/207.</a:t>
            </a:r>
            <a:endParaRPr lang="sl-SI" sz="1400" i="1" dirty="0"/>
          </a:p>
          <a:p>
            <a:pPr marL="285750" lvl="0" indent="-285750" algn="l">
              <a:buFont typeface="Arial" panose="020B0604020202020204" pitchFamily="34" charset="0"/>
              <a:buChar char="•"/>
            </a:pPr>
            <a:r>
              <a:rPr lang="sl-SI" sz="1400" i="1" dirty="0" smtClean="0"/>
              <a:t>Navodila </a:t>
            </a:r>
            <a:r>
              <a:rPr lang="sl-SI" sz="1400" i="1" dirty="0"/>
              <a:t>organa upravljanja za načrtovanje, odločanje o podpori spremljanje, poročanje in vrednotenje izvajanja evropske kohezijske politike v programskem obdobju 2014-2020, Ljubljana, junij 2017, različica: 1.06 (Priloga 2, Priloga 12</a:t>
            </a:r>
            <a:r>
              <a:rPr lang="sl-SI" sz="1400" i="1" dirty="0" smtClean="0"/>
              <a:t>).</a:t>
            </a:r>
            <a:endParaRPr lang="sl-SI" sz="1400" i="1" dirty="0"/>
          </a:p>
          <a:p>
            <a:pPr marL="285750" indent="-285750" algn="l">
              <a:buFont typeface="Arial" panose="020B0604020202020204" pitchFamily="34" charset="0"/>
              <a:buChar char="•"/>
            </a:pPr>
            <a:r>
              <a:rPr lang="sl-SI" sz="1400" i="1" dirty="0" err="1"/>
              <a:t>Guide</a:t>
            </a:r>
            <a:r>
              <a:rPr lang="sl-SI" sz="1400" i="1" dirty="0"/>
              <a:t> to Cost-</a:t>
            </a:r>
            <a:r>
              <a:rPr lang="sl-SI" sz="1400" i="1" dirty="0" err="1"/>
              <a:t>Benefit</a:t>
            </a:r>
            <a:r>
              <a:rPr lang="sl-SI" sz="1400" i="1" dirty="0"/>
              <a:t> </a:t>
            </a:r>
            <a:r>
              <a:rPr lang="sl-SI" sz="1400" i="1" dirty="0" err="1"/>
              <a:t>analysis</a:t>
            </a:r>
            <a:r>
              <a:rPr lang="sl-SI" sz="1400" i="1" dirty="0"/>
              <a:t> of </a:t>
            </a:r>
            <a:r>
              <a:rPr lang="sl-SI" sz="1400" i="1" dirty="0" err="1"/>
              <a:t>Investment</a:t>
            </a:r>
            <a:r>
              <a:rPr lang="sl-SI" sz="1400" i="1" dirty="0"/>
              <a:t> </a:t>
            </a:r>
            <a:r>
              <a:rPr lang="sl-SI" sz="1400" i="1" dirty="0" err="1"/>
              <a:t>Projects,Economic</a:t>
            </a:r>
            <a:r>
              <a:rPr lang="sl-SI" sz="1400" i="1" dirty="0"/>
              <a:t> </a:t>
            </a:r>
            <a:r>
              <a:rPr lang="sl-SI" sz="1400" i="1" dirty="0" err="1"/>
              <a:t>appraisal</a:t>
            </a:r>
            <a:r>
              <a:rPr lang="sl-SI" sz="1400" i="1" dirty="0"/>
              <a:t> </a:t>
            </a:r>
            <a:r>
              <a:rPr lang="sl-SI" sz="1400" i="1" dirty="0" err="1"/>
              <a:t>tool</a:t>
            </a:r>
            <a:r>
              <a:rPr lang="sl-SI" sz="1400" i="1" dirty="0"/>
              <a:t> </a:t>
            </a:r>
            <a:r>
              <a:rPr lang="sl-SI" sz="1400" i="1" dirty="0" err="1"/>
              <a:t>for</a:t>
            </a:r>
            <a:r>
              <a:rPr lang="sl-SI" sz="1400" i="1" dirty="0"/>
              <a:t> </a:t>
            </a:r>
            <a:r>
              <a:rPr lang="sl-SI" sz="1400" i="1" dirty="0" err="1"/>
              <a:t>Cohesion</a:t>
            </a:r>
            <a:r>
              <a:rPr lang="sl-SI" sz="1400" i="1" dirty="0"/>
              <a:t> </a:t>
            </a:r>
            <a:r>
              <a:rPr lang="sl-SI" sz="1400" i="1" dirty="0" err="1"/>
              <a:t>Policy</a:t>
            </a:r>
            <a:r>
              <a:rPr lang="sl-SI" sz="1400" i="1" dirty="0"/>
              <a:t> 2014-2020, december </a:t>
            </a:r>
            <a:r>
              <a:rPr lang="sl-SI" sz="1400" i="1" dirty="0" smtClean="0"/>
              <a:t>2014.</a:t>
            </a: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807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51264" y="1196752"/>
            <a:ext cx="8785231" cy="1944215"/>
          </a:xfrm>
        </p:spPr>
        <p:txBody>
          <a:bodyPr>
            <a:noAutofit/>
          </a:bodyPr>
          <a:lstStyle/>
          <a:p>
            <a:pPr algn="l"/>
            <a:r>
              <a:rPr lang="sl-SI" sz="1600" dirty="0" smtClean="0"/>
              <a:t>OSNOVA </a:t>
            </a:r>
            <a:br>
              <a:rPr lang="sl-SI" sz="1600" dirty="0" smtClean="0"/>
            </a:br>
            <a:r>
              <a:rPr lang="sl-SI" sz="1600" dirty="0" smtClean="0"/>
              <a:t/>
            </a:r>
            <a:br>
              <a:rPr lang="sl-SI" sz="1600" dirty="0" smtClean="0"/>
            </a:br>
            <a:r>
              <a:rPr lang="sl-SI" sz="1600" dirty="0" smtClean="0"/>
              <a:t>Investitor </a:t>
            </a:r>
            <a:r>
              <a:rPr lang="sl-SI" sz="1600" dirty="0"/>
              <a:t>Občina Kidričevo namerava vzpostaviti in komunalno urediti obrtno cono na območju, ki leži med kompleksom podjetja Talumom </a:t>
            </a:r>
            <a:r>
              <a:rPr lang="sl-SI" sz="1600" dirty="0" err="1"/>
              <a:t>d.d</a:t>
            </a:r>
            <a:r>
              <a:rPr lang="sl-SI" sz="1600" dirty="0"/>
              <a:t>. in naseljen Strnišče. Obrtna cona Kidričevo (v nadaljevanju OC Kidričevo) se bo nahajala v severnem delu naselja Strnišče, vzhodno od Kidričevega, zahodno od Cirkovc in severno od Župečje vasi. Gre za pomemben regijski projekt ureditve območja za vzpostavitev obrtno cone regijskega pomena. Predviden začetek projekta je leto 2019, zaključek se predvideva v letu 2022</a:t>
            </a:r>
            <a:r>
              <a:rPr lang="sl-SI" sz="1600" dirty="0" smtClean="0"/>
              <a:t>.</a:t>
            </a:r>
            <a:r>
              <a:rPr lang="sl-SI" sz="1600" dirty="0"/>
              <a:t/>
            </a:r>
            <a:br>
              <a:rPr lang="sl-SI" sz="1600" dirty="0"/>
            </a:br>
            <a:endParaRPr lang="sl-SI" sz="1600" b="1" dirty="0"/>
          </a:p>
        </p:txBody>
      </p:sp>
      <p:sp>
        <p:nvSpPr>
          <p:cNvPr id="3" name="Podnaslov 2"/>
          <p:cNvSpPr>
            <a:spLocks noGrp="1"/>
          </p:cNvSpPr>
          <p:nvPr>
            <p:ph type="subTitle" idx="1"/>
          </p:nvPr>
        </p:nvSpPr>
        <p:spPr>
          <a:xfrm>
            <a:off x="145463" y="3090181"/>
            <a:ext cx="8712968" cy="787332"/>
          </a:xfrm>
        </p:spPr>
        <p:txBody>
          <a:bodyPr>
            <a:normAutofit/>
          </a:bodyPr>
          <a:lstStyle/>
          <a:p>
            <a:r>
              <a:rPr lang="sl-SI" sz="1400" b="1" dirty="0"/>
              <a:t>Ureditev in dograditev obstoječe IC Talum z vso infrastrukturo ter širitev le – te v novo obrtno cono Kidričevo bo ključnega pomena za nadaljnji razvoj in spodbujanje gospodarstva k ustanavljanju malih in srednje velikih podjetij (v nadaljevanju MSP) v občini Kidričevo.</a:t>
            </a:r>
            <a:endParaRPr lang="sl-SI" sz="1400" dirty="0"/>
          </a:p>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4" name="Pravokotnik 3"/>
          <p:cNvSpPr/>
          <p:nvPr/>
        </p:nvSpPr>
        <p:spPr>
          <a:xfrm>
            <a:off x="35496" y="4149080"/>
            <a:ext cx="8932902" cy="1574149"/>
          </a:xfrm>
          <a:prstGeom prst="rect">
            <a:avLst/>
          </a:prstGeom>
        </p:spPr>
        <p:txBody>
          <a:bodyPr wrap="square">
            <a:spAutoFit/>
          </a:bodyPr>
          <a:lstStyle/>
          <a:p>
            <a:pPr marL="306070" indent="-6350" algn="just">
              <a:lnSpc>
                <a:spcPct val="107000"/>
              </a:lnSpc>
              <a:spcAft>
                <a:spcPts val="15"/>
              </a:spcAft>
              <a:tabLst>
                <a:tab pos="594360" algn="l"/>
              </a:tabLst>
            </a:pPr>
            <a:r>
              <a:rPr lang="sl-SI" b="1" i="1" cap="all" dirty="0">
                <a:solidFill>
                  <a:srgbClr val="000000"/>
                </a:solidFill>
                <a:latin typeface="Calibri" panose="020F0502020204030204" pitchFamily="34" charset="0"/>
                <a:ea typeface="Calibri" panose="020F0502020204030204" pitchFamily="34" charset="0"/>
              </a:rPr>
              <a:t>O</a:t>
            </a:r>
            <a:r>
              <a:rPr lang="sl-SI" b="1" i="1" dirty="0">
                <a:solidFill>
                  <a:srgbClr val="000000"/>
                </a:solidFill>
                <a:latin typeface="Calibri" panose="020F0502020204030204" pitchFamily="34" charset="0"/>
                <a:ea typeface="Calibri" panose="020F0502020204030204" pitchFamily="34" charset="0"/>
              </a:rPr>
              <a:t>bčina Kidričevo pričakuje, da bo investicija sofinancirana, kot pomemben regijski projekt in bodo za ta namen pridobili subvencije s strani države. Pričakuje se nepovratna finančna spodbuda v višini 2.074.047,75 EUR evropskih sredstev in 691.349,25 EUR sredstev državnega proračuna Ministrstva za gospodarski razvoj in tehnologijo</a:t>
            </a:r>
            <a:r>
              <a:rPr lang="sl-SI" b="1" i="1" dirty="0" smtClean="0">
                <a:solidFill>
                  <a:srgbClr val="000000"/>
                </a:solidFill>
                <a:latin typeface="Calibri" panose="020F0502020204030204" pitchFamily="34" charset="0"/>
                <a:ea typeface="Calibri" panose="020F0502020204030204" pitchFamily="34" charset="0"/>
              </a:rPr>
              <a:t>. </a:t>
            </a:r>
            <a:r>
              <a:rPr lang="sl-SI" b="1" i="1" dirty="0">
                <a:solidFill>
                  <a:srgbClr val="000000"/>
                </a:solidFill>
                <a:latin typeface="Calibri" panose="020F0502020204030204" pitchFamily="34" charset="0"/>
                <a:ea typeface="Calibri" panose="020F0502020204030204" pitchFamily="34" charset="0"/>
              </a:rPr>
              <a:t>Skupaj torej </a:t>
            </a:r>
            <a:r>
              <a:rPr lang="sl-SI" b="1" i="1" u="sng" dirty="0">
                <a:solidFill>
                  <a:srgbClr val="000000"/>
                </a:solidFill>
                <a:latin typeface="Calibri" panose="020F0502020204030204" pitchFamily="34" charset="0"/>
                <a:ea typeface="Calibri" panose="020F0502020204030204" pitchFamily="34" charset="0"/>
              </a:rPr>
              <a:t>2.765.397</a:t>
            </a:r>
            <a:r>
              <a:rPr lang="sl-SI" b="1" i="1" u="sng" dirty="0" smtClean="0">
                <a:solidFill>
                  <a:srgbClr val="000000"/>
                </a:solidFill>
                <a:latin typeface="Calibri" panose="020F0502020204030204" pitchFamily="34" charset="0"/>
                <a:ea typeface="Calibri" panose="020F0502020204030204" pitchFamily="34" charset="0"/>
              </a:rPr>
              <a:t>‬,00 EUR.</a:t>
            </a:r>
            <a:endParaRPr lang="sl-SI" u="sng"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9211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80528" y="557208"/>
            <a:ext cx="10081120" cy="936104"/>
          </a:xfrm>
        </p:spPr>
        <p:txBody>
          <a:bodyPr>
            <a:normAutofit/>
          </a:bodyPr>
          <a:lstStyle/>
          <a:p>
            <a:r>
              <a:rPr lang="sl-SI" sz="3200" b="1" dirty="0"/>
              <a:t>Pregled in analiza obstoječega stanja</a:t>
            </a:r>
          </a:p>
        </p:txBody>
      </p:sp>
      <p:sp>
        <p:nvSpPr>
          <p:cNvPr id="3" name="Podnaslov 2"/>
          <p:cNvSpPr>
            <a:spLocks noGrp="1"/>
          </p:cNvSpPr>
          <p:nvPr>
            <p:ph type="subTitle" idx="1"/>
          </p:nvPr>
        </p:nvSpPr>
        <p:spPr>
          <a:xfrm>
            <a:off x="190171" y="1280473"/>
            <a:ext cx="8712968" cy="1167183"/>
          </a:xfrm>
        </p:spPr>
        <p:txBody>
          <a:bodyPr>
            <a:normAutofit fontScale="85000" lnSpcReduction="20000"/>
          </a:bodyPr>
          <a:lstStyle/>
          <a:p>
            <a:pPr algn="just"/>
            <a:r>
              <a:rPr lang="sl-SI" sz="1400" dirty="0" smtClean="0">
                <a:solidFill>
                  <a:schemeClr val="tx1"/>
                </a:solidFill>
              </a:rPr>
              <a:t>SPRS (Strategija prostorskega razvoja RS) </a:t>
            </a:r>
            <a:r>
              <a:rPr lang="sl-SI" sz="1400" dirty="0">
                <a:solidFill>
                  <a:schemeClr val="tx1"/>
                </a:solidFill>
              </a:rPr>
              <a:t>predlaga, da se pri razvoju gospodarskih con poleg družbeno ekonomskih pogojev, zagotovljenega zaledja kapitala ter znanja na področju visoke tehnologije in delovne sile, upošteva tudi </a:t>
            </a:r>
            <a:r>
              <a:rPr lang="sl-SI" sz="1400" u="sng" dirty="0">
                <a:solidFill>
                  <a:schemeClr val="tx1"/>
                </a:solidFill>
              </a:rPr>
              <a:t>prostorske kriterije</a:t>
            </a:r>
            <a:r>
              <a:rPr lang="sl-SI" sz="1400" dirty="0">
                <a:solidFill>
                  <a:schemeClr val="tx1"/>
                </a:solidFill>
              </a:rPr>
              <a:t>, in sicer: </a:t>
            </a:r>
            <a:r>
              <a:rPr lang="sl-SI" sz="1400" u="sng" dirty="0">
                <a:solidFill>
                  <a:schemeClr val="tx1"/>
                </a:solidFill>
              </a:rPr>
              <a:t>optimalno povezavo s prometnim in energetskim omrežjem </a:t>
            </a:r>
            <a:r>
              <a:rPr lang="sl-SI" sz="1400" dirty="0">
                <a:solidFill>
                  <a:schemeClr val="tx1"/>
                </a:solidFill>
              </a:rPr>
              <a:t>ter z drugo infrastrukturno opremljenostjo; </a:t>
            </a:r>
            <a:r>
              <a:rPr lang="sl-SI" sz="1400" u="sng" dirty="0">
                <a:solidFill>
                  <a:schemeClr val="tx1"/>
                </a:solidFill>
              </a:rPr>
              <a:t>bližino in velikost že obstoječih gospodarskih con ter prometnih terminalov</a:t>
            </a:r>
            <a:r>
              <a:rPr lang="sl-SI" sz="1400" dirty="0">
                <a:solidFill>
                  <a:schemeClr val="tx1"/>
                </a:solidFill>
              </a:rPr>
              <a:t>; velikost naselij, njihovo vlogo v urbanem sistemu in </a:t>
            </a:r>
            <a:r>
              <a:rPr lang="sl-SI" sz="1400" u="sng" dirty="0">
                <a:solidFill>
                  <a:schemeClr val="tx1"/>
                </a:solidFill>
              </a:rPr>
              <a:t>dostopnost do predvidenih lokacij gospodarskih con</a:t>
            </a:r>
            <a:r>
              <a:rPr lang="sl-SI" sz="1400" dirty="0">
                <a:solidFill>
                  <a:schemeClr val="tx1"/>
                </a:solidFill>
              </a:rPr>
              <a:t>; prostorske možnosti in omejitve, ki izhajajo iz stanja ali značilnosti naravne in kulturne krajine, v katero se posamezna gospodarska cona umešča. </a:t>
            </a:r>
            <a:r>
              <a:rPr lang="sl-SI" sz="1400" b="1" u="sng" dirty="0">
                <a:solidFill>
                  <a:schemeClr val="tx1"/>
                </a:solidFill>
              </a:rPr>
              <a:t>Gospodarske cone je potrebno umeščati ob prometno vozliščnih lokacijah tako, da so dobro povezane z železniškim in cestnim omrežjem, ki omogoča javni prevoz na delo iz vseh območij regije. </a:t>
            </a:r>
          </a:p>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sp>
        <p:nvSpPr>
          <p:cNvPr id="4" name="Pravokotnik 3"/>
          <p:cNvSpPr/>
          <p:nvPr/>
        </p:nvSpPr>
        <p:spPr>
          <a:xfrm>
            <a:off x="190171" y="2446175"/>
            <a:ext cx="8712968" cy="276999"/>
          </a:xfrm>
          <a:prstGeom prst="rect">
            <a:avLst/>
          </a:prstGeom>
        </p:spPr>
        <p:txBody>
          <a:bodyPr wrap="square">
            <a:spAutoFit/>
          </a:bodyPr>
          <a:lstStyle/>
          <a:p>
            <a:r>
              <a:rPr lang="sl-SI" sz="1200" dirty="0">
                <a:latin typeface="Calibri" panose="020F0502020204030204" pitchFamily="34" charset="0"/>
                <a:ea typeface="Calibri" panose="020F0502020204030204" pitchFamily="34" charset="0"/>
              </a:rPr>
              <a:t>Izsek iz OPN občine Kidričevo. Z rdečimi krogi so označene potencialne lokacije umestitve novih dejavnosti/pobud v obstoječe </a:t>
            </a:r>
            <a:r>
              <a:rPr lang="sl-SI" sz="1200" dirty="0" smtClean="0">
                <a:latin typeface="Calibri" panose="020F0502020204030204" pitchFamily="34" charset="0"/>
                <a:ea typeface="Calibri" panose="020F0502020204030204" pitchFamily="34" charset="0"/>
              </a:rPr>
              <a:t>cone.</a:t>
            </a:r>
            <a:endParaRPr lang="sl-SI" sz="1200" dirty="0"/>
          </a:p>
        </p:txBody>
      </p:sp>
      <p:pic>
        <p:nvPicPr>
          <p:cNvPr id="10" name="Slika 9"/>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723174"/>
            <a:ext cx="6336704" cy="3826747"/>
          </a:xfrm>
          <a:prstGeom prst="rect">
            <a:avLst/>
          </a:prstGeom>
          <a:noFill/>
          <a:ln>
            <a:noFill/>
          </a:ln>
        </p:spPr>
      </p:pic>
    </p:spTree>
    <p:extLst>
      <p:ext uri="{BB962C8B-B14F-4D97-AF65-F5344CB8AC3E}">
        <p14:creationId xmlns:p14="http://schemas.microsoft.com/office/powerpoint/2010/main" val="2794124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8465" y="1037795"/>
            <a:ext cx="7198568" cy="936104"/>
          </a:xfrm>
        </p:spPr>
        <p:txBody>
          <a:bodyPr>
            <a:normAutofit fontScale="90000"/>
          </a:bodyPr>
          <a:lstStyle/>
          <a:p>
            <a:r>
              <a:rPr lang="sl-SI" sz="3100" b="1" i="1" dirty="0"/>
              <a:t>Prikaz predvidene namenske rabe </a:t>
            </a:r>
            <a:r>
              <a:rPr lang="sl-SI" sz="3100" b="1" i="1" dirty="0" smtClean="0"/>
              <a:t>OC Kidričevo</a:t>
            </a:r>
            <a:r>
              <a:rPr lang="sl-SI" sz="5400" b="1" dirty="0"/>
              <a:t/>
            </a:r>
            <a:br>
              <a:rPr lang="sl-SI" sz="5400" b="1" dirty="0"/>
            </a:br>
            <a:endParaRPr lang="sl-SI" sz="5400" b="1" dirty="0"/>
          </a:p>
        </p:txBody>
      </p:sp>
      <p:sp>
        <p:nvSpPr>
          <p:cNvPr id="3" name="Podnaslov 2"/>
          <p:cNvSpPr>
            <a:spLocks noGrp="1"/>
          </p:cNvSpPr>
          <p:nvPr>
            <p:ph type="subTitle" idx="1"/>
          </p:nvPr>
        </p:nvSpPr>
        <p:spPr>
          <a:xfrm>
            <a:off x="251265" y="3573016"/>
            <a:ext cx="8712968" cy="1167183"/>
          </a:xfrm>
        </p:spPr>
        <p:txBody>
          <a:bodyPr>
            <a:normAutofit/>
          </a:bodyPr>
          <a:lstStyle/>
          <a:p>
            <a:pPr algn="ctr"/>
            <a:endParaRPr lang="sl-SI" sz="1400" b="1" dirty="0">
              <a:solidFill>
                <a:schemeClr val="tx1"/>
              </a:solidFill>
            </a:endParaRPr>
          </a:p>
        </p:txBody>
      </p:sp>
      <p:pic>
        <p:nvPicPr>
          <p:cNvPr id="7" name="Slika 6" descr="Rezultat iskanja slik za evropska unija kohezijski sklad"/>
          <p:cNvPicPr/>
          <p:nvPr/>
        </p:nvPicPr>
        <p:blipFill rotWithShape="1">
          <a:blip r:embed="rId2" cstate="print">
            <a:extLst>
              <a:ext uri="{28A0092B-C50C-407E-A947-70E740481C1C}">
                <a14:useLocalDpi xmlns:a14="http://schemas.microsoft.com/office/drawing/2010/main" val="0"/>
              </a:ext>
            </a:extLst>
          </a:blip>
          <a:srcRect l="17873" t="21884" r="8483" b="24777"/>
          <a:stretch/>
        </p:blipFill>
        <p:spPr bwMode="auto">
          <a:xfrm>
            <a:off x="4235807" y="29154"/>
            <a:ext cx="2064385" cy="723265"/>
          </a:xfrm>
          <a:prstGeom prst="rect">
            <a:avLst/>
          </a:prstGeom>
          <a:noFill/>
          <a:ln>
            <a:noFill/>
          </a:ln>
          <a:extLst>
            <a:ext uri="{53640926-AAD7-44D8-BBD7-CCE9431645EC}">
              <a14:shadowObscured xmlns:a14="http://schemas.microsoft.com/office/drawing/2010/main"/>
            </a:ext>
          </a:extLst>
        </p:spPr>
      </p:pic>
      <p:pic>
        <p:nvPicPr>
          <p:cNvPr id="8" name="Slika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68457"/>
            <a:ext cx="2632710" cy="317500"/>
          </a:xfrm>
          <a:prstGeom prst="rect">
            <a:avLst/>
          </a:prstGeom>
          <a:noFill/>
          <a:ln>
            <a:noFill/>
          </a:ln>
        </p:spPr>
      </p:pic>
      <p:pic>
        <p:nvPicPr>
          <p:cNvPr id="9" name="Slika 8" descr="Občina Kidričevo"/>
          <p:cNvPicPr/>
          <p:nvPr/>
        </p:nvPicPr>
        <p:blipFill rotWithShape="1">
          <a:blip r:embed="rId4" cstate="print">
            <a:extLst>
              <a:ext uri="{28A0092B-C50C-407E-A947-70E740481C1C}">
                <a14:useLocalDpi xmlns:a14="http://schemas.microsoft.com/office/drawing/2010/main" val="0"/>
              </a:ext>
            </a:extLst>
          </a:blip>
          <a:srcRect r="66316"/>
          <a:stretch/>
        </p:blipFill>
        <p:spPr bwMode="auto">
          <a:xfrm>
            <a:off x="35496" y="29154"/>
            <a:ext cx="781685" cy="928370"/>
          </a:xfrm>
          <a:prstGeom prst="rect">
            <a:avLst/>
          </a:prstGeom>
          <a:noFill/>
          <a:ln>
            <a:noFill/>
          </a:ln>
          <a:extLst>
            <a:ext uri="{53640926-AAD7-44D8-BBD7-CCE9431645EC}">
              <a14:shadowObscured xmlns:a14="http://schemas.microsoft.com/office/drawing/2010/main"/>
            </a:ext>
          </a:extLst>
        </p:spPr>
      </p:pic>
      <p:pic>
        <p:nvPicPr>
          <p:cNvPr id="2050" name="Slika 1"/>
          <p:cNvPicPr>
            <a:picLocks noChangeAspect="1" noChangeArrowheads="1"/>
          </p:cNvPicPr>
          <p:nvPr/>
        </p:nvPicPr>
        <p:blipFill>
          <a:blip r:embed="rId5">
            <a:extLst>
              <a:ext uri="{28A0092B-C50C-407E-A947-70E740481C1C}">
                <a14:useLocalDpi xmlns:a14="http://schemas.microsoft.com/office/drawing/2010/main" val="0"/>
              </a:ext>
            </a:extLst>
          </a:blip>
          <a:srcRect l="27296" t="25296" r="24634" b="26950"/>
          <a:stretch>
            <a:fillRect/>
          </a:stretch>
        </p:blipFill>
        <p:spPr bwMode="auto">
          <a:xfrm>
            <a:off x="983065" y="1412776"/>
            <a:ext cx="7223968" cy="40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p:cNvSpPr/>
          <p:nvPr/>
        </p:nvSpPr>
        <p:spPr>
          <a:xfrm>
            <a:off x="426338" y="5491776"/>
            <a:ext cx="7530038" cy="369332"/>
          </a:xfrm>
          <a:prstGeom prst="rect">
            <a:avLst/>
          </a:prstGeom>
        </p:spPr>
        <p:txBody>
          <a:bodyPr wrap="square">
            <a:spAutoFit/>
          </a:bodyPr>
          <a:lstStyle/>
          <a:p>
            <a:r>
              <a:rPr lang="sl-SI" b="1" i="1" dirty="0">
                <a:latin typeface="Calibri" panose="020F0502020204030204" pitchFamily="34" charset="0"/>
                <a:ea typeface="Calibri" panose="020F0502020204030204" pitchFamily="34" charset="0"/>
              </a:rPr>
              <a:t>VZHODNI DEL:</a:t>
            </a:r>
            <a:r>
              <a:rPr lang="sl-SI" i="1" dirty="0">
                <a:latin typeface="Calibri" panose="020F0502020204030204" pitchFamily="34" charset="0"/>
                <a:ea typeface="Calibri" panose="020F0502020204030204" pitchFamily="34" charset="0"/>
              </a:rPr>
              <a:t> Površina vzhodnega dela znaša 54.132 </a:t>
            </a:r>
            <a:r>
              <a:rPr lang="sl-SI" i="1" dirty="0" smtClean="0">
                <a:latin typeface="Calibri" panose="020F0502020204030204" pitchFamily="34" charset="0"/>
                <a:ea typeface="Calibri" panose="020F0502020204030204" pitchFamily="34" charset="0"/>
              </a:rPr>
              <a:t>m</a:t>
            </a:r>
            <a:r>
              <a:rPr lang="sl-SI" i="1" baseline="30000" dirty="0" smtClean="0">
                <a:latin typeface="Calibri" panose="020F0502020204030204" pitchFamily="34" charset="0"/>
                <a:ea typeface="Calibri" panose="020F0502020204030204" pitchFamily="34" charset="0"/>
              </a:rPr>
              <a:t>2 </a:t>
            </a:r>
            <a:r>
              <a:rPr lang="sl-SI" i="1" baseline="30000" dirty="0" smtClean="0">
                <a:latin typeface="Calibri" panose="020F0502020204030204" pitchFamily="34" charset="0"/>
                <a:ea typeface="Calibri" panose="020F0502020204030204" pitchFamily="34" charset="0"/>
                <a:sym typeface="Wingdings" panose="05000000000000000000" pitchFamily="2" charset="2"/>
              </a:rPr>
              <a:t> 5,4132 ha.</a:t>
            </a:r>
            <a:endParaRPr lang="sl-SI" dirty="0"/>
          </a:p>
        </p:txBody>
      </p:sp>
      <p:sp>
        <p:nvSpPr>
          <p:cNvPr id="5" name="Pravokotnik 4"/>
          <p:cNvSpPr/>
          <p:nvPr/>
        </p:nvSpPr>
        <p:spPr>
          <a:xfrm>
            <a:off x="459225" y="5966354"/>
            <a:ext cx="7747808" cy="392159"/>
          </a:xfrm>
          <a:prstGeom prst="rect">
            <a:avLst/>
          </a:prstGeom>
        </p:spPr>
        <p:txBody>
          <a:bodyPr wrap="square">
            <a:spAutoFit/>
          </a:bodyPr>
          <a:lstStyle/>
          <a:p>
            <a:pPr algn="just">
              <a:lnSpc>
                <a:spcPct val="115000"/>
              </a:lnSpc>
            </a:pPr>
            <a:r>
              <a:rPr lang="sl-SI" b="1" i="1" dirty="0">
                <a:latin typeface="Calibri" panose="020F0502020204030204" pitchFamily="34" charset="0"/>
                <a:ea typeface="Calibri" panose="020F0502020204030204" pitchFamily="34" charset="0"/>
                <a:cs typeface="Calibri" panose="020F0502020204030204" pitchFamily="34" charset="0"/>
              </a:rPr>
              <a:t>ZAHODNI DEL:</a:t>
            </a:r>
            <a:r>
              <a:rPr lang="sl-SI" i="1" dirty="0">
                <a:latin typeface="Calibri" panose="020F0502020204030204" pitchFamily="34" charset="0"/>
                <a:ea typeface="Calibri" panose="020F0502020204030204" pitchFamily="34" charset="0"/>
                <a:cs typeface="Calibri" panose="020F0502020204030204" pitchFamily="34" charset="0"/>
              </a:rPr>
              <a:t> Površina zahodnega dela znaša </a:t>
            </a:r>
            <a:r>
              <a:rPr lang="sl-SI" i="1" dirty="0" smtClean="0">
                <a:latin typeface="Calibri" panose="020F0502020204030204" pitchFamily="34" charset="0"/>
                <a:ea typeface="Calibri" panose="020F0502020204030204" pitchFamily="34" charset="0"/>
                <a:cs typeface="Calibri" panose="020F0502020204030204" pitchFamily="34" charset="0"/>
              </a:rPr>
              <a:t>274.856 m</a:t>
            </a:r>
            <a:r>
              <a:rPr lang="sl-SI" i="1" baseline="30000" dirty="0" smtClean="0">
                <a:latin typeface="Calibri" panose="020F0502020204030204" pitchFamily="34" charset="0"/>
                <a:ea typeface="Calibri" panose="020F0502020204030204" pitchFamily="34" charset="0"/>
                <a:cs typeface="Calibri" panose="020F0502020204030204" pitchFamily="34" charset="0"/>
              </a:rPr>
              <a:t>2 </a:t>
            </a:r>
            <a:r>
              <a:rPr lang="sl-SI" i="1" baseline="30000" dirty="0">
                <a:latin typeface="Calibri" panose="020F0502020204030204" pitchFamily="34" charset="0"/>
                <a:ea typeface="Calibri" panose="020F0502020204030204" pitchFamily="34" charset="0"/>
                <a:sym typeface="Wingdings" panose="05000000000000000000" pitchFamily="2" charset="2"/>
              </a:rPr>
              <a:t> </a:t>
            </a:r>
            <a:r>
              <a:rPr lang="sl-SI" i="1" baseline="30000" dirty="0" smtClean="0">
                <a:latin typeface="Calibri" panose="020F0502020204030204" pitchFamily="34" charset="0"/>
                <a:ea typeface="Calibri" panose="020F0502020204030204" pitchFamily="34" charset="0"/>
                <a:sym typeface="Wingdings" panose="05000000000000000000" pitchFamily="2" charset="2"/>
              </a:rPr>
              <a:t>27,4856 ha.</a:t>
            </a:r>
            <a:endParaRPr lang="sl-SI"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682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TotalTime>
  <Words>1444</Words>
  <Application>Microsoft Office PowerPoint</Application>
  <PresentationFormat>Diaprojekcija na zaslonu (4:3)</PresentationFormat>
  <Paragraphs>291</Paragraphs>
  <Slides>18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18</vt:i4>
      </vt:variant>
    </vt:vector>
  </HeadingPairs>
  <TitlesOfParts>
    <vt:vector size="23" baseType="lpstr">
      <vt:lpstr>Arial</vt:lpstr>
      <vt:lpstr>Calibri</vt:lpstr>
      <vt:lpstr>Times New Roman</vt:lpstr>
      <vt:lpstr>Wingdings</vt:lpstr>
      <vt:lpstr>Officeova tema</vt:lpstr>
      <vt:lpstr>OBRTNA CONA KIDRIČEVO Investicijska dokumentacija DIIP – PIZ – IP </vt:lpstr>
      <vt:lpstr>KOHEZIJSKA SREDSTVA</vt:lpstr>
      <vt:lpstr>KOHEZIJSKA SREDSTVA</vt:lpstr>
      <vt:lpstr>KOHEZIJSKA SREDSTVA</vt:lpstr>
      <vt:lpstr>KOHEZIJSKA SREDSTVA</vt:lpstr>
      <vt:lpstr>Investicijska dokumentacija DIIP – PIZ – IP </vt:lpstr>
      <vt:lpstr>OSNOVA   Investitor Občina Kidričevo namerava vzpostaviti in komunalno urediti obrtno cono na območju, ki leži med kompleksom podjetja Talumom d.d. in naseljen Strnišče. Obrtna cona Kidričevo (v nadaljevanju OC Kidričevo) se bo nahajala v severnem delu naselja Strnišče, vzhodno od Kidričevega, zahodno od Cirkovc in severno od Župečje vasi. Gre za pomemben regijski projekt ureditve območja za vzpostavitev obrtno cone regijskega pomena. Predviden začetek projekta je leto 2019, zaključek se predvideva v letu 2022. </vt:lpstr>
      <vt:lpstr>Pregled in analiza obstoječega stanja</vt:lpstr>
      <vt:lpstr>Prikaz predvidene namenske rabe OC Kidričevo </vt:lpstr>
      <vt:lpstr>PowerPointova predstavitev</vt:lpstr>
      <vt:lpstr>PowerPointova predstavitev</vt:lpstr>
      <vt:lpstr>Stroški investicije</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 IDENTIFIKACIJE INVESTICIJSKEGA PROJEKTA  Naslov investicijskega projekta: IZVEDBA PROJEKTA JAVNO-ZASEBNEGA PARTNERSTVA ZA VZPOSTAVITEV IN UPRAVLJANJE SISTEMA OGREVANJA ZA OSNOVNO ŠOLO ŽETALE</dc:title>
  <dc:creator>pc</dc:creator>
  <cp:lastModifiedBy>Sabina Žampa</cp:lastModifiedBy>
  <cp:revision>81</cp:revision>
  <dcterms:created xsi:type="dcterms:W3CDTF">2017-04-10T09:04:20Z</dcterms:created>
  <dcterms:modified xsi:type="dcterms:W3CDTF">2019-07-11T14:06:20Z</dcterms:modified>
</cp:coreProperties>
</file>