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3" r:id="rId1"/>
  </p:sldMasterIdLst>
  <p:notesMasterIdLst>
    <p:notesMasterId r:id="rId36"/>
  </p:notesMasterIdLst>
  <p:handoutMasterIdLst>
    <p:handoutMasterId r:id="rId37"/>
  </p:handoutMasterIdLst>
  <p:sldIdLst>
    <p:sldId id="256" r:id="rId2"/>
    <p:sldId id="304" r:id="rId3"/>
    <p:sldId id="306" r:id="rId4"/>
    <p:sldId id="305" r:id="rId5"/>
    <p:sldId id="307" r:id="rId6"/>
    <p:sldId id="308" r:id="rId7"/>
    <p:sldId id="309" r:id="rId8"/>
    <p:sldId id="310" r:id="rId9"/>
    <p:sldId id="315" r:id="rId10"/>
    <p:sldId id="316" r:id="rId11"/>
    <p:sldId id="314" r:id="rId12"/>
    <p:sldId id="313" r:id="rId13"/>
    <p:sldId id="312" r:id="rId14"/>
    <p:sldId id="338" r:id="rId15"/>
    <p:sldId id="339" r:id="rId16"/>
    <p:sldId id="340" r:id="rId17"/>
    <p:sldId id="343" r:id="rId18"/>
    <p:sldId id="342" r:id="rId19"/>
    <p:sldId id="341" r:id="rId20"/>
    <p:sldId id="317" r:id="rId21"/>
    <p:sldId id="320" r:id="rId22"/>
    <p:sldId id="319" r:id="rId23"/>
    <p:sldId id="318" r:id="rId24"/>
    <p:sldId id="311" r:id="rId25"/>
    <p:sldId id="323" r:id="rId26"/>
    <p:sldId id="322" r:id="rId27"/>
    <p:sldId id="321" r:id="rId28"/>
    <p:sldId id="333" r:id="rId29"/>
    <p:sldId id="335" r:id="rId30"/>
    <p:sldId id="344" r:id="rId31"/>
    <p:sldId id="345" r:id="rId32"/>
    <p:sldId id="336" r:id="rId33"/>
    <p:sldId id="337" r:id="rId34"/>
    <p:sldId id="279" r:id="rId35"/>
  </p:sldIdLst>
  <p:sldSz cx="12192000" cy="6858000"/>
  <p:notesSz cx="6881813" cy="100028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52" autoAdjust="0"/>
    <p:restoredTop sz="94628" autoAdjust="0"/>
  </p:normalViewPr>
  <p:slideViewPr>
    <p:cSldViewPr snapToGrid="0">
      <p:cViewPr>
        <p:scale>
          <a:sx n="50" d="100"/>
          <a:sy n="50" d="100"/>
        </p:scale>
        <p:origin x="-1038" y="-11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19DC5C-7401-4AA0-8B2E-3C33B8ABD116}" type="doc">
      <dgm:prSet loTypeId="urn:microsoft.com/office/officeart/2005/8/layout/vList3#1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sl-SI"/>
        </a:p>
      </dgm:t>
    </dgm:pt>
    <dgm:pt modelId="{E2C17EEE-4187-4B18-B5F5-EAD7E3737E1B}">
      <dgm:prSet custT="1"/>
      <dgm:spPr/>
      <dgm:t>
        <a:bodyPr/>
        <a:lstStyle/>
        <a:p>
          <a:r>
            <a:rPr lang="sl-SI" sz="4800" dirty="0">
              <a:latin typeface="+mj-lt"/>
            </a:rPr>
            <a:t>HVALA ZA VAŠO POZORNOST</a:t>
          </a:r>
        </a:p>
      </dgm:t>
    </dgm:pt>
    <dgm:pt modelId="{509CF6D6-D8EC-40EB-B1CD-AC0D2CF5320D}" type="parTrans" cxnId="{BA58B546-CD9E-4375-B39B-C27FF64C9DDA}">
      <dgm:prSet/>
      <dgm:spPr/>
      <dgm:t>
        <a:bodyPr/>
        <a:lstStyle/>
        <a:p>
          <a:endParaRPr lang="sl-SI"/>
        </a:p>
      </dgm:t>
    </dgm:pt>
    <dgm:pt modelId="{FE77A4E9-1EDE-4D06-A76F-F8ACBF8C1B4D}" type="sibTrans" cxnId="{BA58B546-CD9E-4375-B39B-C27FF64C9DDA}">
      <dgm:prSet/>
      <dgm:spPr/>
      <dgm:t>
        <a:bodyPr/>
        <a:lstStyle/>
        <a:p>
          <a:endParaRPr lang="sl-SI"/>
        </a:p>
      </dgm:t>
    </dgm:pt>
    <dgm:pt modelId="{2E3D5BB7-628E-4A01-8306-73863A75E93F}" type="pres">
      <dgm:prSet presAssocID="{6F19DC5C-7401-4AA0-8B2E-3C33B8ABD11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61FF0B42-A139-42DD-8D2F-1FB1C627E087}" type="pres">
      <dgm:prSet presAssocID="{E2C17EEE-4187-4B18-B5F5-EAD7E3737E1B}" presName="composite" presStyleCnt="0"/>
      <dgm:spPr/>
      <dgm:t>
        <a:bodyPr/>
        <a:lstStyle/>
        <a:p>
          <a:endParaRPr lang="sl-SI"/>
        </a:p>
      </dgm:t>
    </dgm:pt>
    <dgm:pt modelId="{44A8CD8C-2E77-4F4B-A046-4B1B13E6D190}" type="pres">
      <dgm:prSet presAssocID="{E2C17EEE-4187-4B18-B5F5-EAD7E3737E1B}" presName="imgShp" presStyleLbl="f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sl-SI"/>
        </a:p>
      </dgm:t>
    </dgm:pt>
    <dgm:pt modelId="{30FC1F3E-6A2A-4721-92AA-DF1D4BE1EA0E}" type="pres">
      <dgm:prSet presAssocID="{E2C17EEE-4187-4B18-B5F5-EAD7E3737E1B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BA58B546-CD9E-4375-B39B-C27FF64C9DDA}" srcId="{6F19DC5C-7401-4AA0-8B2E-3C33B8ABD116}" destId="{E2C17EEE-4187-4B18-B5F5-EAD7E3737E1B}" srcOrd="0" destOrd="0" parTransId="{509CF6D6-D8EC-40EB-B1CD-AC0D2CF5320D}" sibTransId="{FE77A4E9-1EDE-4D06-A76F-F8ACBF8C1B4D}"/>
    <dgm:cxn modelId="{7A8416A4-6606-4832-A765-E456278FD9FD}" type="presOf" srcId="{E2C17EEE-4187-4B18-B5F5-EAD7E3737E1B}" destId="{30FC1F3E-6A2A-4721-92AA-DF1D4BE1EA0E}" srcOrd="0" destOrd="0" presId="urn:microsoft.com/office/officeart/2005/8/layout/vList3#1"/>
    <dgm:cxn modelId="{B600CBBA-5252-4299-A4E9-52E1D07EBBB5}" type="presOf" srcId="{6F19DC5C-7401-4AA0-8B2E-3C33B8ABD116}" destId="{2E3D5BB7-628E-4A01-8306-73863A75E93F}" srcOrd="0" destOrd="0" presId="urn:microsoft.com/office/officeart/2005/8/layout/vList3#1"/>
    <dgm:cxn modelId="{5D2572A0-4924-43ED-8340-DCE2344226F4}" type="presParOf" srcId="{2E3D5BB7-628E-4A01-8306-73863A75E93F}" destId="{61FF0B42-A139-42DD-8D2F-1FB1C627E087}" srcOrd="0" destOrd="0" presId="urn:microsoft.com/office/officeart/2005/8/layout/vList3#1"/>
    <dgm:cxn modelId="{3D0D4225-DB6B-47C3-98D1-7802392E6AA1}" type="presParOf" srcId="{61FF0B42-A139-42DD-8D2F-1FB1C627E087}" destId="{44A8CD8C-2E77-4F4B-A046-4B1B13E6D190}" srcOrd="0" destOrd="0" presId="urn:microsoft.com/office/officeart/2005/8/layout/vList3#1"/>
    <dgm:cxn modelId="{2081679E-C971-414D-BE40-2EFEA6D9AFB0}" type="presParOf" srcId="{61FF0B42-A139-42DD-8D2F-1FB1C627E087}" destId="{30FC1F3E-6A2A-4721-92AA-DF1D4BE1EA0E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FC1F3E-6A2A-4721-92AA-DF1D4BE1EA0E}">
      <dsp:nvSpPr>
        <dsp:cNvPr id="0" name=""/>
        <dsp:cNvSpPr/>
      </dsp:nvSpPr>
      <dsp:spPr>
        <a:xfrm rot="10800000">
          <a:off x="2622641" y="0"/>
          <a:ext cx="7084501" cy="3352799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l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l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78491" tIns="182880" rIns="341376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4800" kern="1200" dirty="0">
              <a:latin typeface="+mj-lt"/>
            </a:rPr>
            <a:t>HVALA ZA VAŠO POZORNOST</a:t>
          </a:r>
        </a:p>
      </dsp:txBody>
      <dsp:txXfrm rot="10800000">
        <a:off x="3460841" y="0"/>
        <a:ext cx="6246301" cy="3352799"/>
      </dsp:txXfrm>
    </dsp:sp>
    <dsp:sp modelId="{44A8CD8C-2E77-4F4B-A046-4B1B13E6D190}">
      <dsp:nvSpPr>
        <dsp:cNvPr id="0" name=""/>
        <dsp:cNvSpPr/>
      </dsp:nvSpPr>
      <dsp:spPr>
        <a:xfrm>
          <a:off x="946242" y="0"/>
          <a:ext cx="3352799" cy="335279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dk1">
              <a:tint val="4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>
              <a:defRPr sz="13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>
              <a:defRPr sz="1300"/>
            </a:lvl1pPr>
          </a:lstStyle>
          <a:p>
            <a:fld id="{8403FE88-743D-4F4F-ABB0-277C1EB94222}" type="datetimeFigureOut">
              <a:rPr lang="sl-SI" smtClean="0"/>
              <a:pPr/>
              <a:t>13.11.2019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950096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>
              <a:defRPr sz="1300"/>
            </a:lvl1pPr>
          </a:lstStyle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98102" y="950096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>
              <a:defRPr sz="1300"/>
            </a:lvl1pPr>
          </a:lstStyle>
          <a:p>
            <a:fld id="{6C52E3BC-8BAF-4676-ABAA-F42A2F151E26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0396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10508D-640B-4676-875D-0D7062336644}" type="datetimeFigureOut">
              <a:rPr lang="sl-SI" smtClean="0"/>
              <a:t>13.11.2019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50888"/>
            <a:ext cx="6664325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8975" y="4751388"/>
            <a:ext cx="5505450" cy="45005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9501188"/>
            <a:ext cx="2982913" cy="500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97313" y="9501188"/>
            <a:ext cx="2982912" cy="500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88F407-298F-4872-AE2A-D4C5273C3D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31929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Veriga je odprta od zjutraj do večera in prav tako vse sobote. Na gradbišču ni prisotne</a:t>
            </a:r>
            <a:r>
              <a:rPr lang="sl-SI" baseline="0" dirty="0" smtClean="0"/>
              <a:t> nobene osebe.</a:t>
            </a:r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8F407-298F-4872-AE2A-D4C5273C3D15}" type="slidenum">
              <a:rPr lang="sl-SI" smtClean="0"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77957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Vozniki</a:t>
            </a:r>
            <a:r>
              <a:rPr lang="sl-SI" baseline="0" dirty="0" smtClean="0"/>
              <a:t> brez kontrole dovažajo in odlagajo različne vrste materialov. Tehnica se ne uporablja.</a:t>
            </a:r>
          </a:p>
          <a:p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RTH enkrat mesečno prejme s strani </a:t>
            </a:r>
            <a:r>
              <a:rPr lang="sl-S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Vipap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samo podatke glede vrste in količin materiala.</a:t>
            </a:r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8F407-298F-4872-AE2A-D4C5273C3D15}" type="slidenum">
              <a:rPr lang="sl-SI" smtClean="0"/>
              <a:t>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44239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8F407-298F-4872-AE2A-D4C5273C3D15}" type="slidenum">
              <a:rPr lang="sl-SI" smtClean="0"/>
              <a:t>12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94030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l-SI" smtClean="0"/>
              <a:t>Uredite slog podnaslova matrice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11/13/2019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l-SI" smtClean="0"/>
              <a:t>Kliknite ikono, če želite dodati sliko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l-SI" smtClean="0"/>
              <a:t>Uredite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11/13/2019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939702" y="2038350"/>
            <a:ext cx="8689976" cy="2647950"/>
          </a:xfrm>
        </p:spPr>
        <p:txBody>
          <a:bodyPr>
            <a:noAutofit/>
          </a:bodyPr>
          <a:lstStyle/>
          <a:p>
            <a:pPr algn="l"/>
            <a:r>
              <a:rPr lang="sl-SI" sz="4800" dirty="0" smtClean="0">
                <a:solidFill>
                  <a:schemeClr val="tx1"/>
                </a:solidFill>
              </a:rPr>
              <a:t>Poročanje o opravljenem nadzoru</a:t>
            </a:r>
            <a:br>
              <a:rPr lang="sl-SI" sz="4800" dirty="0" smtClean="0">
                <a:solidFill>
                  <a:schemeClr val="tx1"/>
                </a:solidFill>
              </a:rPr>
            </a:br>
            <a:r>
              <a:rPr lang="sl-SI" sz="4800" dirty="0" smtClean="0">
                <a:solidFill>
                  <a:schemeClr val="tx1"/>
                </a:solidFill>
              </a:rPr>
              <a:t>		    </a:t>
            </a:r>
            <a:r>
              <a:rPr lang="sl-SI" sz="3200" b="0" dirty="0" smtClean="0">
                <a:solidFill>
                  <a:schemeClr val="tx1"/>
                </a:solidFill>
                <a:effectLst/>
              </a:rPr>
              <a:t>(12.9.2019 – 13.11.2019)</a:t>
            </a:r>
            <a:r>
              <a:rPr lang="sl-SI" sz="4800" dirty="0" smtClean="0">
                <a:solidFill>
                  <a:schemeClr val="tx1"/>
                </a:solidFill>
              </a:rPr>
              <a:t/>
            </a:r>
            <a:br>
              <a:rPr lang="sl-SI" sz="4800" dirty="0" smtClean="0">
                <a:solidFill>
                  <a:schemeClr val="tx1"/>
                </a:solidFill>
              </a:rPr>
            </a:br>
            <a:r>
              <a:rPr lang="sl-SI" sz="3200" dirty="0">
                <a:solidFill>
                  <a:schemeClr val="tx1"/>
                </a:solidFill>
              </a:rPr>
              <a:t/>
            </a:r>
            <a:br>
              <a:rPr lang="sl-SI" sz="3200" dirty="0">
                <a:solidFill>
                  <a:schemeClr val="tx1"/>
                </a:solidFill>
              </a:rPr>
            </a:br>
            <a:r>
              <a:rPr lang="sl-SI" sz="3200" dirty="0" smtClean="0">
                <a:solidFill>
                  <a:schemeClr val="tx1"/>
                </a:solidFill>
              </a:rPr>
              <a:t>- sanacija </a:t>
            </a:r>
            <a:r>
              <a:rPr lang="sl-SI" sz="3200" dirty="0">
                <a:solidFill>
                  <a:schemeClr val="tx1"/>
                </a:solidFill>
              </a:rPr>
              <a:t>degradiranih površin - Bukova gora (RTH)</a:t>
            </a:r>
            <a:br>
              <a:rPr lang="sl-SI" sz="3200" dirty="0">
                <a:solidFill>
                  <a:schemeClr val="tx1"/>
                </a:solidFill>
              </a:rPr>
            </a:br>
            <a:r>
              <a:rPr lang="sl-SI" sz="3200" dirty="0" smtClean="0">
                <a:solidFill>
                  <a:schemeClr val="tx1"/>
                </a:solidFill>
              </a:rPr>
              <a:t>- začasno </a:t>
            </a:r>
            <a:r>
              <a:rPr lang="sl-SI" sz="3200" dirty="0">
                <a:solidFill>
                  <a:schemeClr val="tx1"/>
                </a:solidFill>
              </a:rPr>
              <a:t>skladiščenje (HSE-</a:t>
            </a:r>
            <a:r>
              <a:rPr lang="sl-SI" sz="3200" dirty="0" err="1">
                <a:solidFill>
                  <a:schemeClr val="tx1"/>
                </a:solidFill>
              </a:rPr>
              <a:t>edT</a:t>
            </a:r>
            <a:r>
              <a:rPr lang="sl-SI" sz="3200" dirty="0">
                <a:solidFill>
                  <a:schemeClr val="tx1"/>
                </a:solidFill>
              </a:rPr>
              <a:t>) </a:t>
            </a:r>
            <a:endParaRPr lang="sl-SI" sz="3100" dirty="0">
              <a:solidFill>
                <a:schemeClr val="tx1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894933" y="5151575"/>
            <a:ext cx="3474093" cy="1590261"/>
          </a:xfrm>
        </p:spPr>
        <p:txBody>
          <a:bodyPr>
            <a:normAutofit lnSpcReduction="10000"/>
          </a:bodyPr>
          <a:lstStyle/>
          <a:p>
            <a:pPr algn="l"/>
            <a:endParaRPr lang="sl-SI" dirty="0" smtClean="0"/>
          </a:p>
          <a:p>
            <a:pPr algn="l"/>
            <a:endParaRPr lang="sl-SI" dirty="0" smtClean="0"/>
          </a:p>
          <a:p>
            <a:pPr algn="l"/>
            <a:r>
              <a:rPr lang="sl-SI" sz="1800" cap="none" dirty="0" smtClean="0">
                <a:solidFill>
                  <a:schemeClr val="tx1"/>
                </a:solidFill>
                <a:latin typeface="+mj-lt"/>
              </a:rPr>
              <a:t>Pripravil:</a:t>
            </a:r>
            <a:endParaRPr lang="sl-SI" sz="1800" cap="none" dirty="0">
              <a:solidFill>
                <a:schemeClr val="tx1"/>
              </a:solidFill>
              <a:latin typeface="+mj-lt"/>
            </a:endParaRPr>
          </a:p>
          <a:p>
            <a:pPr algn="l"/>
            <a:r>
              <a:rPr lang="sl-SI" sz="1800" cap="none" dirty="0">
                <a:solidFill>
                  <a:schemeClr val="tx1"/>
                </a:solidFill>
                <a:latin typeface="+mj-lt"/>
              </a:rPr>
              <a:t>Jože Pustoslemšek</a:t>
            </a:r>
          </a:p>
          <a:p>
            <a:endParaRPr lang="sl-SI" dirty="0"/>
          </a:p>
        </p:txBody>
      </p:sp>
      <p:sp>
        <p:nvSpPr>
          <p:cNvPr id="6" name="Pravokotnik 5"/>
          <p:cNvSpPr/>
          <p:nvPr/>
        </p:nvSpPr>
        <p:spPr>
          <a:xfrm>
            <a:off x="10382028" y="6234005"/>
            <a:ext cx="16673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 smtClean="0">
                <a:latin typeface="+mj-lt"/>
              </a:rPr>
              <a:t>november 2019</a:t>
            </a:r>
            <a:endParaRPr lang="sl-SI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0173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IOP</a:t>
            </a:r>
            <a:r>
              <a:rPr lang="sl-SI" dirty="0"/>
              <a:t>:  Predlagamo, da se prekine vgrajevanje pepela dokler ni pripravljen kot certificiran gradbeni proizvod v skladu s STS.</a:t>
            </a:r>
          </a:p>
        </p:txBody>
      </p:sp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609600" y="1200150"/>
            <a:ext cx="10972800" cy="646938"/>
          </a:xfrm>
        </p:spPr>
        <p:txBody>
          <a:bodyPr>
            <a:normAutofit/>
          </a:bodyPr>
          <a:lstStyle/>
          <a:p>
            <a:r>
              <a:rPr lang="sl-SI" sz="4000" dirty="0" smtClean="0">
                <a:solidFill>
                  <a:schemeClr val="tx1"/>
                </a:solidFill>
                <a:effectLst/>
              </a:rPr>
              <a:t>Sanacija degradiranih površin Bukova gora - RTH </a:t>
            </a:r>
            <a:endParaRPr lang="sl-SI" sz="4000" dirty="0">
              <a:solidFill>
                <a:schemeClr val="tx1"/>
              </a:solidFill>
              <a:effectLst/>
            </a:endParaRPr>
          </a:p>
        </p:txBody>
      </p:sp>
      <p:pic>
        <p:nvPicPr>
          <p:cNvPr id="5" name="Slika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2859088"/>
            <a:ext cx="7509510" cy="399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476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ln>
            <a:solidFill>
              <a:schemeClr val="bg2">
                <a:lumMod val="25000"/>
              </a:schemeClr>
            </a:solidFill>
          </a:ln>
        </p:spPr>
        <p:txBody>
          <a:bodyPr/>
          <a:lstStyle/>
          <a:p>
            <a:pPr marL="0" lvl="0" indent="0">
              <a:buNone/>
            </a:pPr>
            <a:r>
              <a:rPr lang="sl-SI" b="1" dirty="0"/>
              <a:t>ZAG:</a:t>
            </a:r>
            <a:endParaRPr lang="sl-SI" dirty="0"/>
          </a:p>
          <a:p>
            <a:pPr lvl="0"/>
            <a:r>
              <a:rPr lang="sl-SI" dirty="0"/>
              <a:t>da za zagotovitev kontrole in sledljivosti ustrezno označi lokacije testnih polj na območju deponiranja</a:t>
            </a:r>
          </a:p>
          <a:p>
            <a:pPr lvl="0"/>
            <a:r>
              <a:rPr lang="sl-SI" dirty="0"/>
              <a:t>da zagotovi ustrezno mešalno napravo za umešanje in doziranje vode</a:t>
            </a:r>
          </a:p>
          <a:p>
            <a:pPr lvl="0"/>
            <a:r>
              <a:rPr lang="sl-SI" dirty="0"/>
              <a:t>da način vgradnje (doziranje vode, razgrinjanje, utrjevanje, zgoščevanje) čim bolj prilagaja dobavam (dnevna prisotnost izvajalčevega tehnologa – odgovorne osebe za vgrajevanje)</a:t>
            </a:r>
          </a:p>
          <a:p>
            <a:pPr lvl="0"/>
            <a:r>
              <a:rPr lang="sl-SI" dirty="0"/>
              <a:t>da tekoče spremlja vlažnost dostavljenega proizvoda</a:t>
            </a:r>
          </a:p>
          <a:p>
            <a:pPr lvl="0"/>
            <a:r>
              <a:rPr lang="sl-SI" dirty="0"/>
              <a:t>da tekoče  vodi evidenco o dobavi in vgradnji proizvodov ter jo mesečno posreduje izvajalcu kontrole</a:t>
            </a:r>
          </a:p>
          <a:p>
            <a:pPr marL="0" indent="0">
              <a:buNone/>
            </a:pPr>
            <a:endParaRPr lang="sl-SI" dirty="0"/>
          </a:p>
        </p:txBody>
      </p:sp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647700" y="1009650"/>
            <a:ext cx="10972800" cy="646938"/>
          </a:xfrm>
        </p:spPr>
        <p:txBody>
          <a:bodyPr>
            <a:normAutofit/>
          </a:bodyPr>
          <a:lstStyle/>
          <a:p>
            <a:r>
              <a:rPr lang="sl-SI" sz="4000" dirty="0" smtClean="0">
                <a:solidFill>
                  <a:schemeClr val="tx1"/>
                </a:solidFill>
                <a:effectLst/>
              </a:rPr>
              <a:t>Sanacija degradiranih površin Bukova gora - RTH </a:t>
            </a:r>
            <a:endParaRPr lang="sl-SI" sz="40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34152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b="1" dirty="0"/>
              <a:t>ZAG:</a:t>
            </a:r>
            <a:endParaRPr lang="sl-SI" dirty="0"/>
          </a:p>
          <a:p>
            <a:pPr marL="0" lvl="0" indent="0">
              <a:buNone/>
            </a:pPr>
            <a:endParaRPr lang="sl-SI" dirty="0" smtClean="0"/>
          </a:p>
          <a:p>
            <a:pPr lvl="0"/>
            <a:r>
              <a:rPr lang="sl-SI" dirty="0" smtClean="0"/>
              <a:t>valjanje </a:t>
            </a:r>
            <a:r>
              <a:rPr lang="sl-SI" dirty="0"/>
              <a:t>materiala do optimalne zbitosti oz. 0,993 t/m</a:t>
            </a:r>
            <a:r>
              <a:rPr lang="sl-SI" baseline="30000" dirty="0"/>
              <a:t>3 </a:t>
            </a:r>
            <a:r>
              <a:rPr lang="sl-SI" dirty="0"/>
              <a:t>± 0,25 t/m</a:t>
            </a:r>
            <a:r>
              <a:rPr lang="sl-SI" baseline="30000" dirty="0"/>
              <a:t>3</a:t>
            </a:r>
            <a:endParaRPr lang="sl-SI" dirty="0"/>
          </a:p>
          <a:p>
            <a:pPr lvl="0"/>
            <a:r>
              <a:rPr lang="sl-SI" dirty="0"/>
              <a:t>kontrola vlage in gostote z izotopsko sondo</a:t>
            </a:r>
          </a:p>
          <a:p>
            <a:pPr lvl="0"/>
            <a:r>
              <a:rPr lang="sl-SI" dirty="0"/>
              <a:t>kontrola izlužkov vgrajenega materiala</a:t>
            </a:r>
          </a:p>
          <a:p>
            <a:pPr marL="0" indent="0">
              <a:buNone/>
            </a:pPr>
            <a:r>
              <a:rPr lang="sl-SI" dirty="0"/>
              <a:t> </a:t>
            </a:r>
          </a:p>
          <a:p>
            <a:pPr marL="0" indent="0">
              <a:buNone/>
            </a:pPr>
            <a:r>
              <a:rPr lang="sl-SI" dirty="0"/>
              <a:t>Materiale ni mogoče dovolj omočiti brez strojnega mešanja. Preiskave so pokazale, da je za uspešno vgradnjo teh materialov nujno strojno mešanje in vlaženje.</a:t>
            </a:r>
          </a:p>
          <a:p>
            <a:pPr marL="0" indent="0">
              <a:buNone/>
            </a:pPr>
            <a:endParaRPr lang="sl-SI" dirty="0"/>
          </a:p>
        </p:txBody>
      </p:sp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609600" y="1200150"/>
            <a:ext cx="10972800" cy="646938"/>
          </a:xfrm>
        </p:spPr>
        <p:txBody>
          <a:bodyPr>
            <a:normAutofit/>
          </a:bodyPr>
          <a:lstStyle/>
          <a:p>
            <a:r>
              <a:rPr lang="sl-SI" sz="4000" dirty="0" smtClean="0">
                <a:solidFill>
                  <a:schemeClr val="tx1"/>
                </a:solidFill>
                <a:effectLst/>
              </a:rPr>
              <a:t>Sanacija degradiranih površin Bukova gora - RTH </a:t>
            </a:r>
            <a:endParaRPr lang="sl-SI" sz="40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74757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628650" y="914400"/>
            <a:ext cx="10972800" cy="646938"/>
          </a:xfrm>
        </p:spPr>
        <p:txBody>
          <a:bodyPr>
            <a:normAutofit/>
          </a:bodyPr>
          <a:lstStyle/>
          <a:p>
            <a:r>
              <a:rPr lang="sl-SI" sz="4000" dirty="0" smtClean="0">
                <a:solidFill>
                  <a:schemeClr val="tx1"/>
                </a:solidFill>
                <a:effectLst/>
              </a:rPr>
              <a:t>Sanacija degradiranih površin Bukova gora - RTH </a:t>
            </a:r>
            <a:endParaRPr lang="sl-SI" sz="4000" dirty="0">
              <a:solidFill>
                <a:schemeClr val="tx1"/>
              </a:solidFill>
              <a:effectLst/>
            </a:endParaRPr>
          </a:p>
        </p:txBody>
      </p:sp>
      <p:pic>
        <p:nvPicPr>
          <p:cNvPr id="5" name="Slika 4"/>
          <p:cNvPicPr/>
          <p:nvPr/>
        </p:nvPicPr>
        <p:blipFill>
          <a:blip r:embed="rId2"/>
          <a:stretch>
            <a:fillRect/>
          </a:stretch>
        </p:blipFill>
        <p:spPr>
          <a:xfrm>
            <a:off x="1276350" y="1920557"/>
            <a:ext cx="7700010" cy="493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2220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76" y="1028700"/>
            <a:ext cx="11768912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16279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dirty="0">
                <a:solidFill>
                  <a:schemeClr val="tx1"/>
                </a:solidFill>
              </a:rPr>
              <a:t>Sanacija degradiranih površin Bukova gora - RTH </a:t>
            </a:r>
            <a:endParaRPr lang="sl-SI" sz="40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V poročilu ZAG 2019: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- po podatkih s strani izvajalca se je v obravnavanem obdobju večinoma   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vgrajeval proizvod </a:t>
            </a:r>
            <a:r>
              <a:rPr lang="sl-SI" dirty="0" err="1" smtClean="0"/>
              <a:t>Mulex</a:t>
            </a:r>
            <a:r>
              <a:rPr lang="sl-SI" dirty="0" smtClean="0"/>
              <a:t> (nihče ni preverjal ali ta trditev drži)</a:t>
            </a:r>
          </a:p>
          <a:p>
            <a:pPr marL="0" indent="0">
              <a:buNone/>
            </a:pPr>
            <a:r>
              <a:rPr lang="sl-SI" dirty="0" smtClean="0"/>
              <a:t>- vlaga materiala ni zadostna</a:t>
            </a:r>
          </a:p>
          <a:p>
            <a:pPr marL="0" indent="0">
              <a:buNone/>
            </a:pPr>
            <a:r>
              <a:rPr lang="sl-SI" dirty="0" smtClean="0"/>
              <a:t>- proces vezanja ni bil v celoti dosežen</a:t>
            </a:r>
          </a:p>
          <a:p>
            <a:pPr marL="0" indent="0">
              <a:buNone/>
            </a:pPr>
            <a:r>
              <a:rPr lang="sl-SI" dirty="0" smtClean="0"/>
              <a:t>- </a:t>
            </a:r>
            <a:r>
              <a:rPr lang="sl-SI" dirty="0" err="1" smtClean="0"/>
              <a:t>izlužki</a:t>
            </a:r>
            <a:r>
              <a:rPr lang="sl-SI" dirty="0" smtClean="0"/>
              <a:t> so nad dopustnimi mejami </a:t>
            </a:r>
          </a:p>
          <a:p>
            <a:pPr marL="0" indent="0">
              <a:buNone/>
            </a:pPr>
            <a:r>
              <a:rPr lang="sl-SI" b="1" dirty="0" smtClean="0"/>
              <a:t>- odvzetih 19 vzorcev </a:t>
            </a:r>
            <a:r>
              <a:rPr lang="sl-SI" dirty="0" smtClean="0"/>
              <a:t>– </a:t>
            </a:r>
            <a:r>
              <a:rPr lang="sl-SI" b="1" dirty="0" smtClean="0"/>
              <a:t>prekoračene mejne vrednosti kar v 9 vzorcih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442525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7700" y="628650"/>
            <a:ext cx="10972800" cy="742188"/>
          </a:xfrm>
        </p:spPr>
        <p:txBody>
          <a:bodyPr/>
          <a:lstStyle/>
          <a:p>
            <a:pPr algn="ctr"/>
            <a:r>
              <a:rPr lang="sl-SI" dirty="0" smtClean="0"/>
              <a:t>Poročilo ZAG 2019</a:t>
            </a:r>
            <a:endParaRPr lang="sl-SI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1" y="1782017"/>
            <a:ext cx="9254470" cy="4580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05022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Poročilo ZAG 2019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85" y="2647950"/>
            <a:ext cx="11646354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13235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857250"/>
            <a:ext cx="10972800" cy="780288"/>
          </a:xfrm>
        </p:spPr>
        <p:txBody>
          <a:bodyPr/>
          <a:lstStyle/>
          <a:p>
            <a:pPr algn="ctr"/>
            <a:r>
              <a:rPr lang="sl-SI" dirty="0"/>
              <a:t>Poročilo ZAG 2019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4" y="1691481"/>
            <a:ext cx="9782176" cy="2139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7" y="3831012"/>
            <a:ext cx="10650033" cy="2637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12213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789867"/>
            <a:ext cx="10175342" cy="6068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6403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92150" y="1409700"/>
            <a:ext cx="10468864" cy="666750"/>
          </a:xfrm>
        </p:spPr>
        <p:txBody>
          <a:bodyPr>
            <a:normAutofit/>
          </a:bodyPr>
          <a:lstStyle/>
          <a:p>
            <a:r>
              <a:rPr lang="sl-SI" sz="4000" dirty="0" smtClean="0">
                <a:solidFill>
                  <a:schemeClr val="tx1"/>
                </a:solidFill>
                <a:effectLst/>
              </a:rPr>
              <a:t>Sanacija degradiranih površin Bukova gora - RTH </a:t>
            </a:r>
            <a:endParaRPr lang="sl-SI" sz="400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35000" y="2390336"/>
            <a:ext cx="10472928" cy="4105714"/>
          </a:xfrm>
        </p:spPr>
        <p:txBody>
          <a:bodyPr/>
          <a:lstStyle/>
          <a:p>
            <a:pPr algn="l"/>
            <a:r>
              <a:rPr lang="sl-SI" dirty="0">
                <a:latin typeface="+mj-lt"/>
              </a:rPr>
              <a:t>Kot pooblaščen nadzor s strani Občinskega sveta Občine Trbovlje na </a:t>
            </a:r>
            <a:r>
              <a:rPr lang="sl-SI" dirty="0" smtClean="0">
                <a:latin typeface="+mj-lt"/>
              </a:rPr>
              <a:t>območju Bukova gora </a:t>
            </a:r>
            <a:r>
              <a:rPr lang="sl-SI" dirty="0">
                <a:latin typeface="+mj-lt"/>
              </a:rPr>
              <a:t>opravljam redne in temeljite nadzore nad </a:t>
            </a:r>
            <a:r>
              <a:rPr lang="sl-SI" dirty="0" smtClean="0">
                <a:latin typeface="+mj-lt"/>
              </a:rPr>
              <a:t>izvajanjem sanacijskih </a:t>
            </a:r>
            <a:r>
              <a:rPr lang="sl-SI" dirty="0">
                <a:latin typeface="+mj-lt"/>
              </a:rPr>
              <a:t>del od 12.9.2019 dalje.</a:t>
            </a:r>
          </a:p>
          <a:p>
            <a:pPr algn="l"/>
            <a:endParaRPr lang="sl-SI" sz="1000" dirty="0" smtClean="0">
              <a:latin typeface="+mj-lt"/>
            </a:endParaRPr>
          </a:p>
          <a:p>
            <a:pPr algn="l"/>
            <a:r>
              <a:rPr lang="sl-SI" b="1" dirty="0">
                <a:latin typeface="+mj-lt"/>
              </a:rPr>
              <a:t>Povzetek:</a:t>
            </a:r>
          </a:p>
          <a:p>
            <a:pPr algn="l"/>
            <a:r>
              <a:rPr lang="sl-SI" dirty="0">
                <a:latin typeface="+mj-lt"/>
              </a:rPr>
              <a:t>Ugotovljeno je bilo, da RTH </a:t>
            </a:r>
            <a:r>
              <a:rPr lang="sl-SI" b="1" u="sng" dirty="0">
                <a:latin typeface="+mj-lt"/>
              </a:rPr>
              <a:t>ne izvaja</a:t>
            </a:r>
            <a:r>
              <a:rPr lang="sl-SI" dirty="0">
                <a:latin typeface="+mj-lt"/>
              </a:rPr>
              <a:t> sanacijo skladno z zakonodajo in tehničnimi zahtevami (STS, priporočili: ZAG, RTCZ, mešalna žlica, valjar</a:t>
            </a:r>
            <a:r>
              <a:rPr lang="sl-SI" dirty="0" smtClean="0">
                <a:latin typeface="+mj-lt"/>
              </a:rPr>
              <a:t>…).</a:t>
            </a:r>
          </a:p>
          <a:p>
            <a:pPr algn="l"/>
            <a:endParaRPr lang="sl-SI" dirty="0">
              <a:latin typeface="+mj-lt"/>
            </a:endParaRPr>
          </a:p>
          <a:p>
            <a:pPr algn="l"/>
            <a:r>
              <a:rPr lang="sl-SI" dirty="0" smtClean="0">
                <a:latin typeface="+mj-lt"/>
              </a:rPr>
              <a:t>Kljub vsem mojim ugotovitvam in priporočilom RTH nadaljuje s takšno izvedbo sanacije.</a:t>
            </a:r>
            <a:endParaRPr lang="sl-SI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443112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/>
              <a:t>S podjetjem  RTH smo se zaradi omenjene problematike sestali že trikrat. </a:t>
            </a: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 smtClean="0"/>
              <a:t>Kot pooblaščen nadzor </a:t>
            </a:r>
            <a:r>
              <a:rPr lang="sl-SI" dirty="0"/>
              <a:t>s strani Občine Trbovlje sem večkrat tako pisno kot ustno RTH </a:t>
            </a:r>
            <a:r>
              <a:rPr lang="sl-SI" dirty="0" smtClean="0"/>
              <a:t>opozarjal, </a:t>
            </a:r>
            <a:r>
              <a:rPr lang="sl-SI" dirty="0"/>
              <a:t>da se dela v zvezi </a:t>
            </a:r>
            <a:r>
              <a:rPr lang="sl-SI" dirty="0" smtClean="0"/>
              <a:t>s </a:t>
            </a:r>
            <a:r>
              <a:rPr lang="sl-SI" dirty="0"/>
              <a:t>sanacijo Bukova gora ne izvajajo skladno z zakonodajo in zahtevanimi tehničnimi predpisi. </a:t>
            </a: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lvl="0" indent="0">
              <a:buNone/>
            </a:pPr>
            <a:r>
              <a:rPr lang="sl-SI" dirty="0" smtClean="0"/>
              <a:t>Kljub temu RTH </a:t>
            </a:r>
            <a:r>
              <a:rPr lang="sl-SI" dirty="0"/>
              <a:t>nadaljuje s takšnim načinom dela. Glede upoštevanja zgoraj navedenih priporočil pa RTH obrazloži, da zanj niso obvezna, zato jih tudi ni potrebno upoštevati.</a:t>
            </a:r>
          </a:p>
          <a:p>
            <a:pPr marL="0" indent="0">
              <a:buNone/>
            </a:pPr>
            <a:endParaRPr lang="sl-SI" dirty="0"/>
          </a:p>
        </p:txBody>
      </p:sp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609600" y="1200150"/>
            <a:ext cx="10972800" cy="646938"/>
          </a:xfrm>
        </p:spPr>
        <p:txBody>
          <a:bodyPr>
            <a:normAutofit/>
          </a:bodyPr>
          <a:lstStyle/>
          <a:p>
            <a:r>
              <a:rPr lang="sl-SI" sz="4000" dirty="0" smtClean="0">
                <a:solidFill>
                  <a:schemeClr val="tx1"/>
                </a:solidFill>
                <a:effectLst/>
              </a:rPr>
              <a:t>Sanacija degradiranih površin Bukova gora - RTH </a:t>
            </a:r>
            <a:endParaRPr lang="sl-SI" sz="40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728206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V </a:t>
            </a:r>
            <a:r>
              <a:rPr lang="sl-SI" dirty="0"/>
              <a:t>STS so navedene </a:t>
            </a:r>
            <a:r>
              <a:rPr lang="sl-SI" dirty="0" smtClean="0"/>
              <a:t>ocene </a:t>
            </a:r>
            <a:r>
              <a:rPr lang="sl-SI" dirty="0"/>
              <a:t>materialov za podjetje VIPAP, ki so jih izdelali ZZV Kranj (2011), </a:t>
            </a:r>
            <a:r>
              <a:rPr lang="sl-SI" dirty="0" err="1"/>
              <a:t>Eko</a:t>
            </a:r>
            <a:r>
              <a:rPr lang="sl-SI" dirty="0"/>
              <a:t> inženiring (2012), ZZV Novo mesto (2013) , NLZOH (2014). </a:t>
            </a:r>
            <a:endParaRPr lang="sl-SI" dirty="0" smtClean="0"/>
          </a:p>
          <a:p>
            <a:pPr marL="0" indent="0">
              <a:buNone/>
            </a:pPr>
            <a:endParaRPr lang="sl-SI" sz="800" dirty="0" smtClean="0"/>
          </a:p>
          <a:p>
            <a:pPr marL="0" indent="0">
              <a:buNone/>
            </a:pPr>
            <a:r>
              <a:rPr lang="sl-SI" dirty="0" smtClean="0"/>
              <a:t>RTH kljub zahtevi </a:t>
            </a:r>
            <a:r>
              <a:rPr lang="sl-SI" dirty="0"/>
              <a:t>ni posredoval zadnjo oceno materialov od podjetja </a:t>
            </a:r>
            <a:r>
              <a:rPr lang="sl-SI" dirty="0" smtClean="0"/>
              <a:t>VIPAP.</a:t>
            </a:r>
          </a:p>
          <a:p>
            <a:pPr marL="0" indent="0">
              <a:buNone/>
            </a:pPr>
            <a:endParaRPr lang="sl-SI" sz="800" dirty="0" smtClean="0"/>
          </a:p>
          <a:p>
            <a:pPr marL="0" indent="0">
              <a:buNone/>
            </a:pPr>
            <a:r>
              <a:rPr lang="sl-SI" dirty="0" smtClean="0"/>
              <a:t>RTH mi ni omogočil oziroma se s podjetjem </a:t>
            </a:r>
            <a:r>
              <a:rPr lang="sl-SI" dirty="0" err="1" smtClean="0"/>
              <a:t>Vipap</a:t>
            </a:r>
            <a:r>
              <a:rPr lang="sl-SI" dirty="0" smtClean="0"/>
              <a:t> ni dogovoril glede mojega nadzora v podjetju </a:t>
            </a:r>
            <a:r>
              <a:rPr lang="sl-SI" dirty="0" err="1" smtClean="0"/>
              <a:t>Vipap</a:t>
            </a:r>
            <a:r>
              <a:rPr lang="sl-SI" dirty="0" smtClean="0"/>
              <a:t>, da </a:t>
            </a:r>
            <a:r>
              <a:rPr lang="sl-SI" dirty="0"/>
              <a:t>preverim kako poteka proizvodnja oziroma </a:t>
            </a:r>
            <a:r>
              <a:rPr lang="sl-SI" b="1" dirty="0"/>
              <a:t>predelava pepela v tako imenovani gradbeni material</a:t>
            </a:r>
            <a:r>
              <a:rPr lang="sl-SI" dirty="0"/>
              <a:t>, ki je skladen s STS. </a:t>
            </a:r>
          </a:p>
          <a:p>
            <a:pPr marL="0" indent="0">
              <a:buNone/>
            </a:pPr>
            <a:endParaRPr lang="sl-SI" dirty="0"/>
          </a:p>
        </p:txBody>
      </p:sp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609600" y="1200150"/>
            <a:ext cx="10972800" cy="646938"/>
          </a:xfrm>
        </p:spPr>
        <p:txBody>
          <a:bodyPr>
            <a:normAutofit/>
          </a:bodyPr>
          <a:lstStyle/>
          <a:p>
            <a:r>
              <a:rPr lang="sl-SI" sz="4000" dirty="0" smtClean="0">
                <a:solidFill>
                  <a:schemeClr val="tx1"/>
                </a:solidFill>
                <a:effectLst/>
              </a:rPr>
              <a:t>Sanacija degradiranih površin Bukova gora - RTH </a:t>
            </a:r>
            <a:endParaRPr lang="sl-SI" sz="40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092770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sl-SI" dirty="0"/>
              <a:t>RTH mi ne zagotovi odvzem vzorcev s tovornjaka, s katerimi bi preverili ali se za sanacijo uporablja gradbeni material: MULEX VIPELEX in VIŽELEX ali odpadek. </a:t>
            </a:r>
            <a:r>
              <a:rPr lang="sl-SI" dirty="0" smtClean="0"/>
              <a:t> Ali vsi </a:t>
            </a:r>
            <a:r>
              <a:rPr lang="sl-SI" dirty="0"/>
              <a:t>pripeljani materiali ustrezajo vsem zakonskim predpisom in STS-u</a:t>
            </a:r>
            <a:r>
              <a:rPr lang="sl-SI" dirty="0" smtClean="0"/>
              <a:t>. </a:t>
            </a:r>
            <a:r>
              <a:rPr lang="sl-SI" dirty="0">
                <a:latin typeface="+mj-lt"/>
              </a:rPr>
              <a:t>(</a:t>
            </a:r>
            <a:r>
              <a:rPr lang="sl-SI" dirty="0" err="1">
                <a:latin typeface="+mj-lt"/>
              </a:rPr>
              <a:t>email</a:t>
            </a:r>
            <a:r>
              <a:rPr lang="sl-SI" dirty="0">
                <a:latin typeface="+mj-lt"/>
              </a:rPr>
              <a:t>: 25</a:t>
            </a:r>
            <a:r>
              <a:rPr lang="sl-SI" dirty="0" smtClean="0">
                <a:latin typeface="+mj-lt"/>
              </a:rPr>
              <a:t>. oktober 2019 ob 7:37)</a:t>
            </a:r>
          </a:p>
          <a:p>
            <a:pPr marL="0" indent="0">
              <a:buNone/>
            </a:pPr>
            <a:endParaRPr lang="sl-SI" sz="800" dirty="0" smtClean="0"/>
          </a:p>
          <a:p>
            <a:pPr marL="0" indent="0">
              <a:buNone/>
            </a:pPr>
            <a:r>
              <a:rPr lang="sl-SI" dirty="0" smtClean="0"/>
              <a:t>RTH </a:t>
            </a:r>
            <a:r>
              <a:rPr lang="sl-SI" dirty="0"/>
              <a:t>mi ni predal ali pokazal vsa potrebna upravna dovoljenja za </a:t>
            </a:r>
            <a:r>
              <a:rPr lang="sl-SI" dirty="0" smtClean="0"/>
              <a:t>vgrajevanje gradbenih proizvodov </a:t>
            </a:r>
            <a:r>
              <a:rPr lang="sl-SI" dirty="0"/>
              <a:t>(pepela) iz VIPAP Krško</a:t>
            </a:r>
            <a:r>
              <a:rPr lang="sl-SI" dirty="0" smtClean="0"/>
              <a:t>.</a:t>
            </a: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Odgovor </a:t>
            </a:r>
            <a:r>
              <a:rPr lang="sl-SI" dirty="0"/>
              <a:t>rudarske </a:t>
            </a:r>
            <a:r>
              <a:rPr lang="sl-SI" dirty="0" smtClean="0"/>
              <a:t>inšpektorice: v kolikor se </a:t>
            </a:r>
            <a:r>
              <a:rPr lang="sl-SI" dirty="0"/>
              <a:t>v</a:t>
            </a:r>
            <a:r>
              <a:rPr lang="sl-SI" dirty="0" smtClean="0"/>
              <a:t>grajuje gradbeni proizvod…..se ne potrebuje okoljevarstvenega dovoljenja</a:t>
            </a:r>
            <a:endParaRPr lang="sl-SI" dirty="0"/>
          </a:p>
          <a:p>
            <a:pPr marL="0" lvl="0" indent="0">
              <a:buNone/>
            </a:pPr>
            <a:endParaRPr lang="sl-SI" dirty="0">
              <a:latin typeface="+mj-lt"/>
            </a:endParaRPr>
          </a:p>
          <a:p>
            <a:endParaRPr lang="sl-SI" dirty="0"/>
          </a:p>
        </p:txBody>
      </p:sp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609600" y="1200150"/>
            <a:ext cx="10972800" cy="646938"/>
          </a:xfrm>
        </p:spPr>
        <p:txBody>
          <a:bodyPr>
            <a:normAutofit/>
          </a:bodyPr>
          <a:lstStyle/>
          <a:p>
            <a:r>
              <a:rPr lang="sl-SI" sz="4000" dirty="0" smtClean="0">
                <a:solidFill>
                  <a:schemeClr val="tx1"/>
                </a:solidFill>
                <a:effectLst/>
              </a:rPr>
              <a:t>Sanacija degradiranih površin Bukova gora - RTH </a:t>
            </a:r>
            <a:endParaRPr lang="sl-SI" sz="40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4684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571500" y="2430780"/>
            <a:ext cx="10972800" cy="3265170"/>
          </a:xfrm>
        </p:spPr>
        <p:txBody>
          <a:bodyPr/>
          <a:lstStyle/>
          <a:p>
            <a:pPr marL="0" lvl="0" indent="0">
              <a:buNone/>
            </a:pPr>
            <a:r>
              <a:rPr lang="sl-SI" dirty="0" smtClean="0"/>
              <a:t>RTH </a:t>
            </a:r>
            <a:r>
              <a:rPr lang="sl-SI" dirty="0"/>
              <a:t>mi ni predal okoljevarstvenega dovoljenja</a:t>
            </a:r>
            <a:r>
              <a:rPr lang="sl-SI" b="1" dirty="0"/>
              <a:t> </a:t>
            </a:r>
            <a:r>
              <a:rPr lang="sl-SI" dirty="0"/>
              <a:t> </a:t>
            </a:r>
            <a:r>
              <a:rPr lang="sl-SI" dirty="0" smtClean="0"/>
              <a:t>za vgradnjo proizvodov </a:t>
            </a:r>
            <a:r>
              <a:rPr lang="sl-SI" dirty="0"/>
              <a:t>VIPAP (mešanice pepela in žlindre iz različnih kotlov VIPAP). </a:t>
            </a:r>
            <a:endParaRPr lang="sl-SI" dirty="0" smtClean="0"/>
          </a:p>
          <a:p>
            <a:pPr marL="0" lvl="0" indent="0">
              <a:buNone/>
            </a:pPr>
            <a:r>
              <a:rPr lang="sl-SI" b="1" dirty="0" smtClean="0"/>
              <a:t>Predelovalec </a:t>
            </a:r>
            <a:r>
              <a:rPr lang="sl-SI" b="1" dirty="0"/>
              <a:t>proizvodov</a:t>
            </a:r>
            <a:r>
              <a:rPr lang="sl-SI" dirty="0"/>
              <a:t> MULEX (mešanica žlindre in pepela, ki ni inertni material), VIPELEX in VIŽELEX   </a:t>
            </a:r>
            <a:r>
              <a:rPr lang="sl-SI" b="1" dirty="0"/>
              <a:t>na površinskem kopu Bukova gora ni VIPAP </a:t>
            </a:r>
            <a:r>
              <a:rPr lang="sl-SI" dirty="0"/>
              <a:t> temveč je to upravljavec odlagališča RTH, ki pa naj ne bi imel okoljevarstveno dovoljenja za predelavo odpadka podjetja </a:t>
            </a:r>
            <a:r>
              <a:rPr lang="sl-SI" dirty="0" err="1"/>
              <a:t>Vipap</a:t>
            </a:r>
            <a:r>
              <a:rPr lang="sl-SI" dirty="0"/>
              <a:t>. </a:t>
            </a:r>
            <a:endParaRPr lang="sl-SI" dirty="0" smtClean="0"/>
          </a:p>
          <a:p>
            <a:endParaRPr lang="sl-SI" dirty="0"/>
          </a:p>
        </p:txBody>
      </p:sp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609600" y="1200150"/>
            <a:ext cx="10972800" cy="646938"/>
          </a:xfrm>
        </p:spPr>
        <p:txBody>
          <a:bodyPr>
            <a:normAutofit/>
          </a:bodyPr>
          <a:lstStyle/>
          <a:p>
            <a:r>
              <a:rPr lang="sl-SI" sz="4000" dirty="0" smtClean="0">
                <a:solidFill>
                  <a:schemeClr val="tx1"/>
                </a:solidFill>
                <a:effectLst/>
              </a:rPr>
              <a:t>Sanacija degradiranih površin Bukova gora - RTH </a:t>
            </a:r>
            <a:endParaRPr lang="sl-SI" sz="40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0068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Kot </a:t>
            </a:r>
            <a:r>
              <a:rPr lang="sl-SI" dirty="0"/>
              <a:t>je razvidno iz uradnih poročil, vgrajevanje materialov ne poteka v skladu s </a:t>
            </a:r>
            <a:r>
              <a:rPr lang="sl-SI" dirty="0" smtClean="0"/>
              <a:t>STS oziroma zakonodajo. </a:t>
            </a:r>
            <a:r>
              <a:rPr lang="sl-SI" dirty="0"/>
              <a:t>Pri analizah, ki so jih opravile pooblaščene institucije so bile ugotovljene prekoračene vrednosti določenih snovi v analiziranih materialih. </a:t>
            </a:r>
            <a:endParaRPr lang="sl-SI" dirty="0" smtClean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S strani RTH nisem prejel odgovora, </a:t>
            </a:r>
            <a:r>
              <a:rPr lang="sl-SI" b="1" dirty="0" smtClean="0"/>
              <a:t>kakšne ukrepe je izvedel</a:t>
            </a:r>
            <a:r>
              <a:rPr lang="sl-SI" dirty="0" smtClean="0"/>
              <a:t>, da vgrajuje različne materiale skladno s STS in zakonodajo.</a:t>
            </a:r>
            <a:endParaRPr lang="sl-SI" dirty="0"/>
          </a:p>
        </p:txBody>
      </p:sp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609600" y="1200150"/>
            <a:ext cx="10972800" cy="646938"/>
          </a:xfrm>
        </p:spPr>
        <p:txBody>
          <a:bodyPr>
            <a:normAutofit/>
          </a:bodyPr>
          <a:lstStyle/>
          <a:p>
            <a:r>
              <a:rPr lang="sl-SI" sz="4000" dirty="0" smtClean="0">
                <a:solidFill>
                  <a:schemeClr val="tx1"/>
                </a:solidFill>
                <a:effectLst/>
              </a:rPr>
              <a:t>Sanacija degradiranih površin Bukova gora - RTH </a:t>
            </a:r>
            <a:endParaRPr lang="sl-SI" sz="40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0007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sl-SI" b="1" dirty="0"/>
              <a:t>RTH </a:t>
            </a:r>
            <a:r>
              <a:rPr lang="sl-SI" b="1" dirty="0" smtClean="0"/>
              <a:t>pooblaščenemu nadzoru s strani Občinskega sveta Občine </a:t>
            </a:r>
            <a:r>
              <a:rPr lang="sl-SI" b="1" dirty="0"/>
              <a:t>T</a:t>
            </a:r>
            <a:r>
              <a:rPr lang="sl-SI" b="1" dirty="0" smtClean="0"/>
              <a:t>rbovlje ni </a:t>
            </a:r>
            <a:r>
              <a:rPr lang="sl-SI" b="1" dirty="0"/>
              <a:t>predal dokumentacije</a:t>
            </a:r>
            <a:r>
              <a:rPr lang="sl-SI" b="1" dirty="0" smtClean="0"/>
              <a:t>:</a:t>
            </a:r>
          </a:p>
          <a:p>
            <a:pPr marL="0" lvl="0" indent="0">
              <a:spcBef>
                <a:spcPts val="0"/>
              </a:spcBef>
              <a:buNone/>
            </a:pPr>
            <a:endParaRPr lang="sl-SI" dirty="0" smtClean="0"/>
          </a:p>
          <a:p>
            <a:pPr marL="0" lvl="0" indent="0">
              <a:spcBef>
                <a:spcPts val="0"/>
              </a:spcBef>
              <a:buNone/>
            </a:pPr>
            <a:r>
              <a:rPr lang="sl-SI" dirty="0" smtClean="0"/>
              <a:t>- okoljevarstveno </a:t>
            </a:r>
            <a:r>
              <a:rPr lang="sl-SI" dirty="0"/>
              <a:t>dovoljenje, ki je bilo izdano  podjetju RTH </a:t>
            </a:r>
            <a:r>
              <a:rPr lang="sl-SI" dirty="0" smtClean="0"/>
              <a:t>za vgradnjo  pepela </a:t>
            </a:r>
            <a:r>
              <a:rPr lang="sl-SI" dirty="0"/>
              <a:t>iz VIPAP Krško </a:t>
            </a:r>
          </a:p>
          <a:p>
            <a:pPr marL="0" lvl="0" indent="0">
              <a:spcBef>
                <a:spcPts val="0"/>
              </a:spcBef>
              <a:buNone/>
            </a:pPr>
            <a:endParaRPr lang="sl-SI" dirty="0"/>
          </a:p>
          <a:p>
            <a:pPr marL="0" lvl="0" indent="0">
              <a:spcBef>
                <a:spcPts val="0"/>
              </a:spcBef>
              <a:buNone/>
            </a:pPr>
            <a:r>
              <a:rPr lang="sl-SI" dirty="0" smtClean="0"/>
              <a:t>- oceno </a:t>
            </a:r>
            <a:r>
              <a:rPr lang="sl-SI" dirty="0"/>
              <a:t>odpadka elektrofiltrskega pepela iz VIPAP Krško, ki se odlaga v </a:t>
            </a:r>
            <a:endParaRPr lang="sl-SI" dirty="0" smtClean="0"/>
          </a:p>
          <a:p>
            <a:pPr marL="0" lvl="0" indent="0">
              <a:spcBef>
                <a:spcPts val="0"/>
              </a:spcBef>
              <a:buNone/>
            </a:pPr>
            <a:r>
              <a:rPr lang="sl-SI" dirty="0"/>
              <a:t> </a:t>
            </a:r>
            <a:r>
              <a:rPr lang="sl-SI" dirty="0" smtClean="0"/>
              <a:t> kadunjo </a:t>
            </a:r>
            <a:r>
              <a:rPr lang="sl-SI" dirty="0"/>
              <a:t>Bukova gora ( za vsa leta ali vsaj za leta 2017, 2018 in 2019).</a:t>
            </a:r>
          </a:p>
          <a:p>
            <a:pPr marL="0" lvl="0" indent="0">
              <a:spcBef>
                <a:spcPts val="0"/>
              </a:spcBef>
              <a:buNone/>
            </a:pPr>
            <a:endParaRPr lang="sl-SI" dirty="0"/>
          </a:p>
        </p:txBody>
      </p:sp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609600" y="1200150"/>
            <a:ext cx="10972800" cy="646938"/>
          </a:xfrm>
        </p:spPr>
        <p:txBody>
          <a:bodyPr>
            <a:normAutofit/>
          </a:bodyPr>
          <a:lstStyle/>
          <a:p>
            <a:r>
              <a:rPr lang="sl-SI" sz="4000" dirty="0" smtClean="0">
                <a:solidFill>
                  <a:schemeClr val="tx1"/>
                </a:solidFill>
                <a:effectLst/>
              </a:rPr>
              <a:t>Sanacija degradiranih površin Bukova gora - RTH </a:t>
            </a:r>
            <a:endParaRPr lang="sl-SI" sz="40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0015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endParaRPr lang="sl-SI" dirty="0" smtClean="0"/>
          </a:p>
          <a:p>
            <a:pPr marL="0" lvl="0" indent="0">
              <a:spcBef>
                <a:spcPts val="0"/>
              </a:spcBef>
              <a:buNone/>
            </a:pPr>
            <a:r>
              <a:rPr lang="sl-SI" dirty="0" smtClean="0"/>
              <a:t>- vsa poročila odvzetih vzorcev predvsem za leta 2016-2019 (vsake dva  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sl-SI" dirty="0"/>
              <a:t> </a:t>
            </a:r>
            <a:r>
              <a:rPr lang="sl-SI" dirty="0" smtClean="0"/>
              <a:t> meseca odvzeti vzorci vgrajenih in pripeljanih materialov)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sl-SI" dirty="0" smtClean="0"/>
              <a:t>- </a:t>
            </a:r>
            <a:r>
              <a:rPr lang="sl-SI" dirty="0" err="1" smtClean="0"/>
              <a:t>monitoring</a:t>
            </a:r>
            <a:r>
              <a:rPr lang="sl-SI" dirty="0" smtClean="0"/>
              <a:t> analize odpadne vode, ki jo izvaja RTCZ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sl-SI" dirty="0" smtClean="0"/>
              <a:t>- poročila naključno odvzetih vzorcev pripeljanega materiala, s katerimi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sl-SI" dirty="0"/>
              <a:t> </a:t>
            </a:r>
            <a:r>
              <a:rPr lang="sl-SI" dirty="0" smtClean="0"/>
              <a:t> RTH dokazuje, da to ni odpadek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sl-SI" dirty="0" smtClean="0"/>
              <a:t>- dokazila oziroma oceno materialov za vsak pripeljan material s katerim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sl-SI" dirty="0"/>
              <a:t> </a:t>
            </a:r>
            <a:r>
              <a:rPr lang="sl-SI" dirty="0" smtClean="0"/>
              <a:t> podjetje </a:t>
            </a:r>
            <a:r>
              <a:rPr lang="sl-SI" dirty="0" err="1" smtClean="0"/>
              <a:t>Vipap</a:t>
            </a:r>
            <a:r>
              <a:rPr lang="sl-SI" dirty="0" smtClean="0"/>
              <a:t> dokazuje, katero vrsto materiala so pripeljali oziroma da je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sl-SI" dirty="0"/>
              <a:t> </a:t>
            </a:r>
            <a:r>
              <a:rPr lang="sl-SI" dirty="0" smtClean="0"/>
              <a:t> naložen oz. pripeljan material na tovornjaku skladen s STS.</a:t>
            </a:r>
            <a:endParaRPr lang="sl-SI" dirty="0"/>
          </a:p>
        </p:txBody>
      </p:sp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609600" y="1200150"/>
            <a:ext cx="10972800" cy="646938"/>
          </a:xfrm>
        </p:spPr>
        <p:txBody>
          <a:bodyPr>
            <a:normAutofit/>
          </a:bodyPr>
          <a:lstStyle/>
          <a:p>
            <a:r>
              <a:rPr lang="sl-SI" sz="4000" dirty="0" smtClean="0">
                <a:solidFill>
                  <a:schemeClr val="tx1"/>
                </a:solidFill>
                <a:effectLst/>
              </a:rPr>
              <a:t>Sanacija degradiranih površin Bukova gora - RTH </a:t>
            </a:r>
            <a:endParaRPr lang="sl-SI" sz="40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490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endParaRPr lang="sl-SI" dirty="0"/>
          </a:p>
          <a:p>
            <a:pPr marL="0" lvl="0" indent="0">
              <a:spcBef>
                <a:spcPts val="0"/>
              </a:spcBef>
              <a:buNone/>
            </a:pPr>
            <a:r>
              <a:rPr lang="sl-SI" dirty="0" smtClean="0"/>
              <a:t>- poročila </a:t>
            </a:r>
            <a:r>
              <a:rPr lang="sl-SI" dirty="0"/>
              <a:t>kontrol vlage in gostote z izotopsko </a:t>
            </a:r>
            <a:r>
              <a:rPr lang="sl-SI" dirty="0" smtClean="0"/>
              <a:t>sondo</a:t>
            </a:r>
          </a:p>
          <a:p>
            <a:pPr marL="0" lvl="0" indent="0">
              <a:spcBef>
                <a:spcPts val="0"/>
              </a:spcBef>
              <a:buNone/>
            </a:pPr>
            <a:endParaRPr lang="sl-SI" dirty="0"/>
          </a:p>
          <a:p>
            <a:pPr marL="0" lvl="0" indent="0">
              <a:spcBef>
                <a:spcPts val="0"/>
              </a:spcBef>
              <a:buNone/>
            </a:pPr>
            <a:r>
              <a:rPr lang="sl-SI" dirty="0" smtClean="0"/>
              <a:t>- dnevna</a:t>
            </a:r>
            <a:r>
              <a:rPr lang="sl-SI" dirty="0"/>
              <a:t>, tedenska, mesečna poročila in dokazila </a:t>
            </a:r>
            <a:r>
              <a:rPr lang="sl-SI" dirty="0" smtClean="0"/>
              <a:t>nadzornika gradbišča in  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sl-SI" dirty="0"/>
              <a:t> </a:t>
            </a:r>
            <a:r>
              <a:rPr lang="sl-SI" dirty="0" smtClean="0"/>
              <a:t>  tehnologa </a:t>
            </a:r>
            <a:r>
              <a:rPr lang="sl-SI" dirty="0"/>
              <a:t>RTH </a:t>
            </a:r>
            <a:r>
              <a:rPr lang="sl-SI" dirty="0" smtClean="0"/>
              <a:t>(</a:t>
            </a:r>
            <a:r>
              <a:rPr lang="sl-SI" dirty="0"/>
              <a:t>odgovorne osebe) glede ustreznosti pripeljanega </a:t>
            </a:r>
            <a:r>
              <a:rPr lang="sl-SI" dirty="0" smtClean="0"/>
              <a:t>  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sl-SI" dirty="0"/>
              <a:t> </a:t>
            </a:r>
            <a:r>
              <a:rPr lang="sl-SI" dirty="0" smtClean="0"/>
              <a:t>  materiala</a:t>
            </a:r>
            <a:r>
              <a:rPr lang="sl-SI" dirty="0"/>
              <a:t>, ter ustreznosti </a:t>
            </a:r>
            <a:r>
              <a:rPr lang="sl-SI" dirty="0" smtClean="0"/>
              <a:t>odlaganja </a:t>
            </a:r>
            <a:r>
              <a:rPr lang="sl-SI" dirty="0"/>
              <a:t>in vgrajevanja materiala</a:t>
            </a:r>
          </a:p>
          <a:p>
            <a:endParaRPr lang="sl-SI" dirty="0"/>
          </a:p>
        </p:txBody>
      </p:sp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609600" y="1200150"/>
            <a:ext cx="10972800" cy="646938"/>
          </a:xfrm>
        </p:spPr>
        <p:txBody>
          <a:bodyPr>
            <a:normAutofit/>
          </a:bodyPr>
          <a:lstStyle/>
          <a:p>
            <a:r>
              <a:rPr lang="sl-SI" sz="4000" dirty="0" smtClean="0">
                <a:solidFill>
                  <a:schemeClr val="tx1"/>
                </a:solidFill>
                <a:effectLst/>
              </a:rPr>
              <a:t>Sanacija degradiranih površin Bukova gora - RTH </a:t>
            </a:r>
            <a:endParaRPr lang="sl-SI" sz="40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538987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sl-SI" dirty="0" smtClean="0"/>
              <a:t>Zaključek: :</a:t>
            </a:r>
          </a:p>
          <a:p>
            <a:pPr marL="0" lvl="0" indent="0">
              <a:buNone/>
            </a:pPr>
            <a:r>
              <a:rPr lang="sl-SI" dirty="0" smtClean="0"/>
              <a:t>RTH sanacijo v Bukovi gori  ne izvaja skladno z zakonodajo in tehničnimi smernicami. </a:t>
            </a:r>
            <a:r>
              <a:rPr lang="sl-SI" dirty="0"/>
              <a:t>P</a:t>
            </a:r>
            <a:r>
              <a:rPr lang="sl-SI" dirty="0" smtClean="0"/>
              <a:t>ooblaščeni osebi s strani občinskega sveta  ni pokazal in predal zahtevane dokumentacije, ki je zakonsko obvezujoča.</a:t>
            </a:r>
          </a:p>
          <a:p>
            <a:pPr marL="0" lvl="0" indent="0">
              <a:buNone/>
            </a:pPr>
            <a:endParaRPr lang="sl-SI" dirty="0" smtClean="0"/>
          </a:p>
          <a:p>
            <a:pPr marL="0" lvl="0" indent="0">
              <a:buNone/>
            </a:pPr>
            <a:r>
              <a:rPr lang="sl-SI" dirty="0" smtClean="0"/>
              <a:t>Kot </a:t>
            </a:r>
            <a:r>
              <a:rPr lang="sl-SI" dirty="0"/>
              <a:t>pooblaščen nadzor s strani občine </a:t>
            </a:r>
            <a:r>
              <a:rPr lang="sl-SI" dirty="0" smtClean="0"/>
              <a:t>zahtevam</a:t>
            </a:r>
            <a:r>
              <a:rPr lang="sl-SI" dirty="0"/>
              <a:t>, da se </a:t>
            </a:r>
            <a:r>
              <a:rPr lang="sl-SI" dirty="0" smtClean="0"/>
              <a:t>takšna dela </a:t>
            </a:r>
            <a:r>
              <a:rPr lang="sl-SI" dirty="0"/>
              <a:t>sanacije z elektrofiltrskim pepelom v kadunji Bukova </a:t>
            </a:r>
            <a:r>
              <a:rPr lang="sl-SI" dirty="0" smtClean="0"/>
              <a:t>gora nemudoma</a:t>
            </a:r>
            <a:r>
              <a:rPr lang="sl-SI" dirty="0"/>
              <a:t> </a:t>
            </a:r>
            <a:r>
              <a:rPr lang="sl-SI" dirty="0" smtClean="0"/>
              <a:t>ustavijo </a:t>
            </a:r>
          </a:p>
          <a:p>
            <a:pPr marL="0" lvl="0" indent="0">
              <a:buNone/>
            </a:pPr>
            <a:r>
              <a:rPr lang="sl-SI" dirty="0" smtClean="0"/>
              <a:t>skladno z zakonodajo.</a:t>
            </a:r>
          </a:p>
          <a:p>
            <a:pPr marL="0" lvl="0" indent="0">
              <a:buNone/>
            </a:pPr>
            <a:endParaRPr lang="sl-SI" sz="1000" dirty="0" smtClean="0"/>
          </a:p>
          <a:p>
            <a:pPr marL="0" lvl="0" indent="0">
              <a:buNone/>
            </a:pPr>
            <a:r>
              <a:rPr lang="sl-SI" dirty="0" smtClean="0"/>
              <a:t>Priloge: slike in video posnetki (dokazni material glede izvedbe sanacije)</a:t>
            </a:r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628650" y="1047750"/>
            <a:ext cx="10972800" cy="646938"/>
          </a:xfrm>
        </p:spPr>
        <p:txBody>
          <a:bodyPr>
            <a:normAutofit/>
          </a:bodyPr>
          <a:lstStyle/>
          <a:p>
            <a:r>
              <a:rPr lang="sl-SI" sz="4000" dirty="0" smtClean="0">
                <a:solidFill>
                  <a:schemeClr val="tx1"/>
                </a:solidFill>
                <a:effectLst/>
              </a:rPr>
              <a:t>Sanacija degradiranih površin Bukova gora - RTH </a:t>
            </a:r>
            <a:endParaRPr lang="sl-SI" sz="40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311087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Začasno skladiščenje HSE-</a:t>
            </a:r>
            <a:r>
              <a:rPr lang="sl-SI" dirty="0" err="1" smtClean="0"/>
              <a:t>edT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666750" y="1600200"/>
            <a:ext cx="10972800" cy="39243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sl-SI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dirty="0" smtClean="0">
                <a:latin typeface="+mj-lt"/>
              </a:rPr>
              <a:t>Nadzor se ne nanaša na že predhodno nepravilno odložene odpadke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dirty="0" smtClean="0">
                <a:latin typeface="+mj-lt"/>
              </a:rPr>
              <a:t>Začetek </a:t>
            </a:r>
            <a:r>
              <a:rPr lang="sl-SI" dirty="0" smtClean="0">
                <a:latin typeface="+mj-lt"/>
              </a:rPr>
              <a:t>dovažanja in skladiščenja pepela </a:t>
            </a:r>
            <a:r>
              <a:rPr lang="sl-SI" dirty="0" smtClean="0">
                <a:latin typeface="+mj-lt"/>
              </a:rPr>
              <a:t>24.10.2019 (cca. 750 ton)</a:t>
            </a:r>
            <a:endParaRPr lang="sl-SI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dirty="0" smtClean="0">
                <a:latin typeface="+mj-lt"/>
              </a:rPr>
              <a:t>Podjetje </a:t>
            </a:r>
            <a:r>
              <a:rPr lang="sl-SI" dirty="0" smtClean="0">
                <a:latin typeface="+mj-lt"/>
              </a:rPr>
              <a:t>HSE-</a:t>
            </a:r>
            <a:r>
              <a:rPr lang="sl-SI" dirty="0" err="1" smtClean="0">
                <a:latin typeface="+mj-lt"/>
              </a:rPr>
              <a:t>edT</a:t>
            </a:r>
            <a:r>
              <a:rPr lang="sl-SI" dirty="0" smtClean="0">
                <a:latin typeface="+mj-lt"/>
              </a:rPr>
              <a:t> trenutno dovaža in skladišči pepel skladno pridobljenim potrdilom s strani Ministrstva za okolje in prostor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dirty="0" smtClean="0">
                <a:latin typeface="+mj-lt"/>
              </a:rPr>
              <a:t>Trenutno </a:t>
            </a:r>
            <a:r>
              <a:rPr lang="sl-SI" dirty="0" smtClean="0">
                <a:latin typeface="+mj-lt"/>
              </a:rPr>
              <a:t>vsa dela potekajo z upoštevanjem vseh predpisov, ki veljajo za to področje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dirty="0" smtClean="0">
                <a:latin typeface="+mj-lt"/>
              </a:rPr>
              <a:t>Podjetje </a:t>
            </a:r>
            <a:r>
              <a:rPr lang="sl-SI" dirty="0">
                <a:latin typeface="+mj-lt"/>
              </a:rPr>
              <a:t>HSE-</a:t>
            </a:r>
            <a:r>
              <a:rPr lang="sl-SI" dirty="0" err="1">
                <a:latin typeface="+mj-lt"/>
              </a:rPr>
              <a:t>edT</a:t>
            </a:r>
            <a:r>
              <a:rPr lang="sl-SI" dirty="0">
                <a:latin typeface="+mj-lt"/>
              </a:rPr>
              <a:t> trenutno </a:t>
            </a:r>
            <a:r>
              <a:rPr lang="sl-SI" dirty="0" smtClean="0">
                <a:latin typeface="+mj-lt"/>
              </a:rPr>
              <a:t>ne izvaja nobenih manipulacij s skladiščenim </a:t>
            </a:r>
            <a:r>
              <a:rPr lang="sl-SI" dirty="0" smtClean="0">
                <a:latin typeface="+mj-lt"/>
              </a:rPr>
              <a:t>materialom</a:t>
            </a:r>
          </a:p>
          <a:p>
            <a:pPr>
              <a:buFont typeface="Wingdings" panose="05000000000000000000" pitchFamily="2" charset="2"/>
              <a:buChar char="Ø"/>
            </a:pPr>
            <a:endParaRPr lang="sl-SI" dirty="0"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endParaRPr lang="sl-SI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endParaRPr lang="sl-SI" dirty="0" smtClean="0">
              <a:latin typeface="+mj-lt"/>
            </a:endParaRPr>
          </a:p>
          <a:p>
            <a:pPr marL="0" indent="0">
              <a:buNone/>
            </a:pPr>
            <a:endParaRPr lang="sl-SI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7774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11200" y="1085850"/>
            <a:ext cx="10468864" cy="666750"/>
          </a:xfrm>
        </p:spPr>
        <p:txBody>
          <a:bodyPr>
            <a:normAutofit/>
          </a:bodyPr>
          <a:lstStyle/>
          <a:p>
            <a:r>
              <a:rPr lang="sl-SI" sz="4000" dirty="0" smtClean="0">
                <a:solidFill>
                  <a:schemeClr val="tx1"/>
                </a:solidFill>
                <a:effectLst/>
              </a:rPr>
              <a:t>Sanacija degradiranih površin Bukova gora - RTH </a:t>
            </a:r>
            <a:endParaRPr lang="sl-SI" sz="400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96900" y="1990286"/>
            <a:ext cx="10472928" cy="4601014"/>
          </a:xfrm>
        </p:spPr>
        <p:txBody>
          <a:bodyPr>
            <a:noAutofit/>
          </a:bodyPr>
          <a:lstStyle/>
          <a:p>
            <a:pPr lvl="0" algn="l"/>
            <a:r>
              <a:rPr lang="sl-SI" dirty="0">
                <a:latin typeface="+mj-lt"/>
              </a:rPr>
              <a:t>Dovozi in odlaganja  elektrofiltrskega pepela v kadunjo Bukova gora niso nadzorovani – nihče ne preverja pripeljanega materiala oziroma ga nihče </a:t>
            </a:r>
            <a:r>
              <a:rPr lang="sl-SI" dirty="0" smtClean="0">
                <a:latin typeface="+mj-lt"/>
              </a:rPr>
              <a:t>tudi ne </a:t>
            </a:r>
            <a:r>
              <a:rPr lang="sl-SI" dirty="0">
                <a:latin typeface="+mj-lt"/>
              </a:rPr>
              <a:t>prevzema</a:t>
            </a:r>
            <a:r>
              <a:rPr lang="sl-SI" dirty="0" smtClean="0">
                <a:latin typeface="+mj-lt"/>
              </a:rPr>
              <a:t>. </a:t>
            </a:r>
          </a:p>
          <a:p>
            <a:pPr lvl="0" algn="l"/>
            <a:r>
              <a:rPr lang="sl-SI" dirty="0" smtClean="0">
                <a:latin typeface="+mj-lt"/>
              </a:rPr>
              <a:t>Moje ugotovitve:</a:t>
            </a:r>
          </a:p>
          <a:p>
            <a:pPr lvl="0" algn="l"/>
            <a:r>
              <a:rPr lang="sl-SI" dirty="0" smtClean="0">
                <a:latin typeface="+mj-lt"/>
              </a:rPr>
              <a:t>- neznane količine (ne vodi se ustrezna evidenca količin odloženega material)</a:t>
            </a:r>
          </a:p>
          <a:p>
            <a:pPr lvl="0" algn="l"/>
            <a:r>
              <a:rPr lang="sl-SI" dirty="0" smtClean="0">
                <a:latin typeface="+mj-lt"/>
              </a:rPr>
              <a:t>- neznan odložen material ( strupene snovi, rakotvorne substance, itd)</a:t>
            </a:r>
          </a:p>
          <a:p>
            <a:pPr lvl="0" algn="l"/>
            <a:r>
              <a:rPr lang="sl-SI" dirty="0" smtClean="0">
                <a:latin typeface="+mj-lt"/>
              </a:rPr>
              <a:t>- skladnost z zakonodajo (prevzemanje ˝gradbenega proizvoda˝)</a:t>
            </a:r>
          </a:p>
          <a:p>
            <a:pPr lvl="0" algn="l"/>
            <a:r>
              <a:rPr lang="sl-SI" dirty="0" smtClean="0">
                <a:latin typeface="+mj-lt"/>
              </a:rPr>
              <a:t>- skladnost odloženega materiala s STS (vprašljivo odvzemanje naključnih vzorcev)</a:t>
            </a:r>
          </a:p>
          <a:p>
            <a:pPr lvl="0" algn="l"/>
            <a:r>
              <a:rPr lang="sl-SI" dirty="0" smtClean="0">
                <a:latin typeface="+mj-lt"/>
              </a:rPr>
              <a:t>- skladnost evidenc in poročanja na ARSO (vprašljivo poročanje na ARSO)</a:t>
            </a:r>
          </a:p>
        </p:txBody>
      </p:sp>
    </p:spTree>
    <p:extLst>
      <p:ext uri="{BB962C8B-B14F-4D97-AF65-F5344CB8AC3E}">
        <p14:creationId xmlns:p14="http://schemas.microsoft.com/office/powerpoint/2010/main" val="11430006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             Predhodno odloženi odpadki</a:t>
            </a:r>
            <a:endParaRPr lang="sl-SI" dirty="0"/>
          </a:p>
        </p:txBody>
      </p:sp>
      <p:pic>
        <p:nvPicPr>
          <p:cNvPr id="1026" name="Picture 2" descr="H:\PEPEL Bukova gora in Lakonca\Slike\TET pod Bukovo goro\slike za občinsko sejo - HSE\mešani odpadki (1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411" y="1905000"/>
            <a:ext cx="9110239" cy="4510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3510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               Predhodno </a:t>
            </a:r>
            <a:r>
              <a:rPr lang="sl-SI" dirty="0"/>
              <a:t>odloženi odpadki</a:t>
            </a:r>
          </a:p>
        </p:txBody>
      </p:sp>
      <p:pic>
        <p:nvPicPr>
          <p:cNvPr id="2051" name="Picture 3" descr="H:\PEPEL Bukova gora in Lakonca\Slike\TET pod Bukovo goro\slike za občinsko sejo - HSE\mešani odpadki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03826"/>
            <a:ext cx="56896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:\PEPEL Bukova gora in Lakonca\Slike\TET pod Bukovo goro\slike za občinsko sejo - HSE\received_odpadki z vrha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203826"/>
            <a:ext cx="3295650" cy="442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456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Začasno skladiščenje HSE-</a:t>
            </a:r>
            <a:r>
              <a:rPr lang="sl-SI" dirty="0" err="1" smtClean="0"/>
              <a:t>edT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666750" y="1600200"/>
            <a:ext cx="10972800" cy="39243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sl-SI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dirty="0" smtClean="0">
                <a:latin typeface="+mj-lt"/>
              </a:rPr>
              <a:t>Podjetje me redno obvešča o vseh aktivnostih glede dovažanja in skladiščenja elektrofiltrskega pepela iz Energetike Ljubljana</a:t>
            </a:r>
          </a:p>
          <a:p>
            <a:pPr>
              <a:buFont typeface="Wingdings" panose="05000000000000000000" pitchFamily="2" charset="2"/>
              <a:buChar char="Ø"/>
            </a:pPr>
            <a:endParaRPr lang="sl-SI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dirty="0" smtClean="0">
                <a:latin typeface="+mj-lt"/>
              </a:rPr>
              <a:t>Podjetje mi je do sedaj predalo vso zahtevano dokumentacijo:</a:t>
            </a:r>
          </a:p>
          <a:p>
            <a:pPr marL="0" indent="0">
              <a:buNone/>
            </a:pPr>
            <a:r>
              <a:rPr lang="sl-SI" dirty="0" smtClean="0">
                <a:latin typeface="+mj-lt"/>
              </a:rPr>
              <a:t>- Potrdilo </a:t>
            </a:r>
            <a:r>
              <a:rPr lang="sl-SI" dirty="0">
                <a:latin typeface="+mj-lt"/>
              </a:rPr>
              <a:t>(skladiščenje ARSO, Ministrstvo za okolje)</a:t>
            </a:r>
          </a:p>
          <a:p>
            <a:pPr marL="0" indent="0">
              <a:buNone/>
            </a:pPr>
            <a:r>
              <a:rPr lang="sl-SI" dirty="0" smtClean="0">
                <a:latin typeface="+mj-lt"/>
              </a:rPr>
              <a:t>- Potrdilo </a:t>
            </a:r>
            <a:r>
              <a:rPr lang="sl-SI" dirty="0">
                <a:latin typeface="+mj-lt"/>
              </a:rPr>
              <a:t>(trgovanje z nenevarnimi odpadki ARSO, Ministrstvo za okolje</a:t>
            </a:r>
            <a:r>
              <a:rPr lang="sl-SI" dirty="0" smtClean="0">
                <a:latin typeface="+mj-lt"/>
              </a:rPr>
              <a:t>)</a:t>
            </a:r>
          </a:p>
          <a:p>
            <a:pPr marL="0" indent="0">
              <a:buNone/>
            </a:pPr>
            <a:r>
              <a:rPr lang="sl-SI" dirty="0" smtClean="0">
                <a:latin typeface="+mj-lt"/>
              </a:rPr>
              <a:t>- Ocena odpadka (RTCZ)</a:t>
            </a:r>
          </a:p>
          <a:p>
            <a:pPr marL="0" indent="0">
              <a:buNone/>
            </a:pPr>
            <a:r>
              <a:rPr lang="sl-SI" dirty="0" smtClean="0">
                <a:latin typeface="+mj-lt"/>
              </a:rPr>
              <a:t>- Ocena odpadka  (IKEMA)</a:t>
            </a:r>
          </a:p>
          <a:p>
            <a:pPr marL="0" indent="0">
              <a:buNone/>
            </a:pPr>
            <a:r>
              <a:rPr lang="sl-SI" dirty="0" smtClean="0">
                <a:latin typeface="+mj-lt"/>
              </a:rPr>
              <a:t>- Poročilo (ZAG)</a:t>
            </a:r>
            <a:endParaRPr lang="sl-SI" dirty="0"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endParaRPr lang="sl-SI" dirty="0"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endParaRPr lang="sl-SI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endParaRPr lang="sl-SI" dirty="0" smtClean="0">
              <a:latin typeface="+mj-lt"/>
            </a:endParaRPr>
          </a:p>
          <a:p>
            <a:pPr marL="0" indent="0">
              <a:buNone/>
            </a:pPr>
            <a:endParaRPr lang="sl-SI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379443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8650" y="933450"/>
            <a:ext cx="10972800" cy="780288"/>
          </a:xfrm>
        </p:spPr>
        <p:txBody>
          <a:bodyPr/>
          <a:lstStyle/>
          <a:p>
            <a:r>
              <a:rPr lang="sl-SI" dirty="0" smtClean="0"/>
              <a:t>Začasno skladiščenje HSE-</a:t>
            </a:r>
            <a:r>
              <a:rPr lang="sl-SI" dirty="0" err="1" smtClean="0"/>
              <a:t>edT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723900" y="1466850"/>
            <a:ext cx="10972800" cy="46863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sl-SI" dirty="0" smtClean="0">
              <a:latin typeface="+mj-lt"/>
            </a:endParaRPr>
          </a:p>
          <a:p>
            <a:pPr marL="0" lvl="0" indent="0">
              <a:buNone/>
            </a:pPr>
            <a:r>
              <a:rPr lang="sl-SI" dirty="0"/>
              <a:t>Zaključek: </a:t>
            </a:r>
          </a:p>
          <a:p>
            <a:pPr marL="0" lvl="0" indent="0">
              <a:buNone/>
            </a:pPr>
            <a:r>
              <a:rPr lang="sl-SI" dirty="0" smtClean="0"/>
              <a:t>Podjetje HSE-</a:t>
            </a:r>
            <a:r>
              <a:rPr lang="sl-SI" dirty="0" err="1" smtClean="0"/>
              <a:t>edT</a:t>
            </a:r>
            <a:r>
              <a:rPr lang="sl-SI" dirty="0" smtClean="0"/>
              <a:t> dovaža in začasno skladišči elektrofiltrski pepel </a:t>
            </a:r>
            <a:r>
              <a:rPr lang="sl-SI" dirty="0"/>
              <a:t>iz Energetike </a:t>
            </a:r>
            <a:r>
              <a:rPr lang="sl-SI" dirty="0" smtClean="0"/>
              <a:t>Ljubljana skladno </a:t>
            </a:r>
            <a:r>
              <a:rPr lang="sl-SI" dirty="0"/>
              <a:t>z zakonodajo in tehničnimi smernicami. </a:t>
            </a:r>
            <a:endParaRPr lang="sl-SI" dirty="0" smtClean="0"/>
          </a:p>
          <a:p>
            <a:pPr marL="0" lvl="0" indent="0">
              <a:buNone/>
            </a:pPr>
            <a:endParaRPr lang="sl-SI" sz="1000" dirty="0"/>
          </a:p>
          <a:p>
            <a:pPr marL="0" lvl="0" indent="0">
              <a:buNone/>
            </a:pPr>
            <a:r>
              <a:rPr lang="sl-SI" dirty="0" smtClean="0"/>
              <a:t>Podjetje je pooblaščeni </a:t>
            </a:r>
            <a:r>
              <a:rPr lang="sl-SI" dirty="0"/>
              <a:t>osebi s strani občinskega sveta </a:t>
            </a:r>
            <a:r>
              <a:rPr lang="sl-SI" dirty="0" smtClean="0"/>
              <a:t>vedno pokazalo </a:t>
            </a:r>
            <a:r>
              <a:rPr lang="sl-SI" dirty="0"/>
              <a:t>in </a:t>
            </a:r>
            <a:r>
              <a:rPr lang="sl-SI" dirty="0" smtClean="0"/>
              <a:t>predalo zahtevano dokumentacijo, </a:t>
            </a:r>
            <a:r>
              <a:rPr lang="sl-SI" dirty="0"/>
              <a:t>ki je zakonsko obvezujoča.</a:t>
            </a:r>
          </a:p>
          <a:p>
            <a:pPr marL="0" lvl="0" indent="0">
              <a:buNone/>
            </a:pPr>
            <a:endParaRPr lang="sl-SI" sz="1000" dirty="0"/>
          </a:p>
          <a:p>
            <a:pPr marL="0" lvl="0" indent="0">
              <a:buNone/>
            </a:pPr>
            <a:r>
              <a:rPr lang="sl-SI" dirty="0" smtClean="0"/>
              <a:t>Kot pooblaščen nadzor nimam pripomb nad trenutno izvedbo </a:t>
            </a:r>
            <a:r>
              <a:rPr lang="sl-SI" dirty="0" smtClean="0"/>
              <a:t>začasnim skladiščenjem odpadkov. Imam pa veliko pripomb in zahtev glede nepravilno odloženih odpadkov na deponiji zunaj.</a:t>
            </a:r>
            <a:endParaRPr lang="sl-SI" dirty="0" smtClean="0"/>
          </a:p>
          <a:p>
            <a:pPr marL="0" lvl="0" indent="0">
              <a:buNone/>
            </a:pPr>
            <a:endParaRPr lang="sl-SI" dirty="0" smtClean="0"/>
          </a:p>
          <a:p>
            <a:pPr marL="0" lvl="0" indent="0">
              <a:buNone/>
            </a:pPr>
            <a:r>
              <a:rPr lang="sl-SI" dirty="0" smtClean="0"/>
              <a:t>Priloge</a:t>
            </a:r>
            <a:r>
              <a:rPr lang="sl-SI" dirty="0"/>
              <a:t>: slike in video posnetki (dokazni material </a:t>
            </a:r>
            <a:r>
              <a:rPr lang="sl-SI" dirty="0" smtClean="0"/>
              <a:t>skladiščenja pepela)</a:t>
            </a:r>
            <a:endParaRPr lang="sl-SI" dirty="0"/>
          </a:p>
          <a:p>
            <a:pPr>
              <a:buFont typeface="Wingdings" panose="05000000000000000000" pitchFamily="2" charset="2"/>
              <a:buChar char="Ø"/>
            </a:pPr>
            <a:endParaRPr lang="sl-SI" dirty="0"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endParaRPr lang="sl-SI" dirty="0"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endParaRPr lang="sl-SI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endParaRPr lang="sl-SI" dirty="0" smtClean="0">
              <a:latin typeface="+mj-lt"/>
            </a:endParaRPr>
          </a:p>
          <a:p>
            <a:pPr marL="0" indent="0">
              <a:buNone/>
            </a:pPr>
            <a:endParaRPr lang="sl-SI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712973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značba mesta vsebine 3">
            <a:extLst>
              <a:ext uri="{FF2B5EF4-FFF2-40B4-BE49-F238E27FC236}">
                <a16:creationId xmlns="" xmlns:a16="http://schemas.microsoft.com/office/drawing/2014/main" id="{973F454D-18E6-4028-8F0F-C66AE227D8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7507877"/>
              </p:ext>
            </p:extLst>
          </p:nvPr>
        </p:nvGraphicFramePr>
        <p:xfrm>
          <a:off x="231339" y="1839290"/>
          <a:ext cx="10653386" cy="3352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962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492" y="2017556"/>
            <a:ext cx="9763985" cy="4840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Naslov 1"/>
          <p:cNvSpPr txBox="1">
            <a:spLocks/>
          </p:cNvSpPr>
          <p:nvPr/>
        </p:nvSpPr>
        <p:spPr>
          <a:xfrm>
            <a:off x="711200" y="1085850"/>
            <a:ext cx="10468864" cy="6667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sl-SI" sz="4000" smtClean="0">
                <a:solidFill>
                  <a:schemeClr val="tx1"/>
                </a:solidFill>
              </a:rPr>
              <a:t>Sanacija degradiranih površin Bukova gora - RTH </a:t>
            </a:r>
            <a:endParaRPr lang="sl-SI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103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88556"/>
            <a:ext cx="3409950" cy="4269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613" y="2628901"/>
            <a:ext cx="8540387" cy="422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Naslov 1"/>
          <p:cNvSpPr txBox="1">
            <a:spLocks/>
          </p:cNvSpPr>
          <p:nvPr/>
        </p:nvSpPr>
        <p:spPr>
          <a:xfrm>
            <a:off x="711200" y="1085850"/>
            <a:ext cx="10468864" cy="6667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sl-SI" sz="4000" smtClean="0">
                <a:solidFill>
                  <a:schemeClr val="tx1"/>
                </a:solidFill>
              </a:rPr>
              <a:t>Sanacija degradiranih površin Bukova gora - RTH </a:t>
            </a:r>
            <a:endParaRPr lang="sl-SI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219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>
                <a:latin typeface="+mj-lt"/>
              </a:rPr>
              <a:t>RTH </a:t>
            </a:r>
            <a:r>
              <a:rPr lang="sl-SI" dirty="0">
                <a:latin typeface="+mj-lt"/>
              </a:rPr>
              <a:t>ne zagotavlja naključnih odvzemov vzorcev s tovornjaka s katerimi bi uradno preverili in dokazali ali se za sanacijo uporablja gradbeni material: MULEX VIPELEX in VIŽELEX ali </a:t>
            </a:r>
            <a:r>
              <a:rPr lang="sl-SI" dirty="0" smtClean="0">
                <a:latin typeface="+mj-lt"/>
              </a:rPr>
              <a:t>odpadek. Ali pripeljani in odloženi materiali sploh ustrezajo </a:t>
            </a:r>
            <a:r>
              <a:rPr lang="sl-SI" dirty="0">
                <a:latin typeface="+mj-lt"/>
              </a:rPr>
              <a:t>vsem zakonskim predpisom in </a:t>
            </a:r>
            <a:r>
              <a:rPr lang="sl-SI" dirty="0" smtClean="0">
                <a:latin typeface="+mj-lt"/>
              </a:rPr>
              <a:t>STS-u</a:t>
            </a:r>
            <a:r>
              <a:rPr lang="sl-SI" dirty="0">
                <a:latin typeface="+mj-lt"/>
              </a:rPr>
              <a:t>?</a:t>
            </a:r>
            <a:endParaRPr lang="sl-SI" dirty="0" smtClean="0">
              <a:latin typeface="+mj-lt"/>
            </a:endParaRPr>
          </a:p>
          <a:p>
            <a:pPr marL="0" indent="0">
              <a:buNone/>
            </a:pPr>
            <a:endParaRPr lang="sl-SI" dirty="0" smtClean="0">
              <a:latin typeface="+mj-lt"/>
            </a:endParaRPr>
          </a:p>
          <a:p>
            <a:pPr marL="0" indent="0">
              <a:buNone/>
            </a:pPr>
            <a:r>
              <a:rPr lang="sl-SI" dirty="0" smtClean="0">
                <a:latin typeface="+mj-lt"/>
              </a:rPr>
              <a:t>Ugotovitve:</a:t>
            </a:r>
          </a:p>
          <a:p>
            <a:pPr marL="0" indent="0">
              <a:buNone/>
            </a:pPr>
            <a:r>
              <a:rPr lang="sl-SI" dirty="0" smtClean="0">
                <a:latin typeface="+mj-lt"/>
              </a:rPr>
              <a:t>RTH naj ne bi saniral površin samo z gradbenimi proizvodi ampak tudi z različnimi odpadki, za kar pa nima ustreznih dovoljenj. Kljub mojim zahtevam mi podjetje ni omogočilo sodelovanja pri odvzemanju vzorcev.</a:t>
            </a:r>
            <a:endParaRPr lang="sl-SI" dirty="0">
              <a:latin typeface="+mj-lt"/>
            </a:endParaRPr>
          </a:p>
        </p:txBody>
      </p:sp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10972800" cy="608838"/>
          </a:xfrm>
        </p:spPr>
        <p:txBody>
          <a:bodyPr>
            <a:normAutofit/>
          </a:bodyPr>
          <a:lstStyle/>
          <a:p>
            <a:r>
              <a:rPr lang="sl-SI" sz="4000" dirty="0" smtClean="0">
                <a:solidFill>
                  <a:schemeClr val="tx1"/>
                </a:solidFill>
                <a:effectLst/>
              </a:rPr>
              <a:t>Sanacija degradiranih površin Bukova gora - RTH </a:t>
            </a:r>
            <a:endParaRPr lang="sl-SI" sz="40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89957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sl-SI" dirty="0" smtClean="0"/>
              <a:t>RTH </a:t>
            </a:r>
            <a:r>
              <a:rPr lang="sl-SI" b="1" u="sng" dirty="0"/>
              <a:t>ne upošteva priporočil </a:t>
            </a:r>
            <a:r>
              <a:rPr lang="sl-SI" dirty="0"/>
              <a:t>s strani uradnih pooblaščenih institucij (ZAG, RTCZ, IOP</a:t>
            </a:r>
            <a:r>
              <a:rPr lang="sl-SI" dirty="0" smtClean="0"/>
              <a:t>):</a:t>
            </a:r>
          </a:p>
          <a:p>
            <a:pPr marL="0" lvl="0" indent="0">
              <a:buNone/>
            </a:pPr>
            <a:endParaRPr lang="sl-SI" dirty="0" smtClean="0"/>
          </a:p>
          <a:p>
            <a:pPr marL="0" lvl="0" indent="0">
              <a:buNone/>
            </a:pPr>
            <a:r>
              <a:rPr lang="sl-SI" dirty="0" smtClean="0"/>
              <a:t>- </a:t>
            </a:r>
            <a:r>
              <a:rPr lang="sl-SI" b="1" dirty="0"/>
              <a:t>RTCZ:</a:t>
            </a:r>
            <a:r>
              <a:rPr lang="sl-SI" dirty="0"/>
              <a:t> Z dobaviteljem </a:t>
            </a:r>
            <a:r>
              <a:rPr lang="sl-SI" dirty="0" err="1"/>
              <a:t>Vipap</a:t>
            </a:r>
            <a:r>
              <a:rPr lang="sl-SI" dirty="0"/>
              <a:t> Krško se dogovoriti o dostavi </a:t>
            </a:r>
            <a:r>
              <a:rPr lang="sl-SI" u="sng" dirty="0"/>
              <a:t>analiznega izvida ob vsaki dobavi</a:t>
            </a:r>
            <a:r>
              <a:rPr lang="sl-SI" dirty="0"/>
              <a:t>, ki izkazuje ustreznost skladno s predpisanimi vrednostmi v STS. Kot prevzemnik (RTH) </a:t>
            </a:r>
            <a:r>
              <a:rPr lang="sl-SI" u="sng" dirty="0"/>
              <a:t>periodično izvajati nenapovedano kontrolo proizvodov</a:t>
            </a:r>
            <a:endParaRPr lang="sl-SI" dirty="0"/>
          </a:p>
          <a:p>
            <a:endParaRPr lang="sl-SI" dirty="0"/>
          </a:p>
        </p:txBody>
      </p:sp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628650" y="914400"/>
            <a:ext cx="10972800" cy="646938"/>
          </a:xfrm>
        </p:spPr>
        <p:txBody>
          <a:bodyPr>
            <a:normAutofit/>
          </a:bodyPr>
          <a:lstStyle/>
          <a:p>
            <a:r>
              <a:rPr lang="sl-SI" sz="4000" dirty="0" smtClean="0">
                <a:solidFill>
                  <a:schemeClr val="tx1"/>
                </a:solidFill>
                <a:effectLst/>
              </a:rPr>
              <a:t>Sanacija degradiranih površin Bukova gora - RTH </a:t>
            </a:r>
            <a:endParaRPr lang="sl-SI" sz="40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224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647700" y="914400"/>
            <a:ext cx="10972800" cy="646938"/>
          </a:xfrm>
        </p:spPr>
        <p:txBody>
          <a:bodyPr>
            <a:normAutofit/>
          </a:bodyPr>
          <a:lstStyle/>
          <a:p>
            <a:r>
              <a:rPr lang="sl-SI" sz="4000" dirty="0" smtClean="0">
                <a:solidFill>
                  <a:schemeClr val="tx1"/>
                </a:solidFill>
                <a:effectLst/>
              </a:rPr>
              <a:t>Sanacija degradiranih površin Bukova gora - RTH </a:t>
            </a:r>
            <a:endParaRPr lang="sl-SI" sz="4000" dirty="0">
              <a:solidFill>
                <a:schemeClr val="tx1"/>
              </a:solidFill>
              <a:effectLst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1524001"/>
            <a:ext cx="9633488" cy="5341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5971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10972800" cy="646938"/>
          </a:xfrm>
        </p:spPr>
        <p:txBody>
          <a:bodyPr>
            <a:normAutofit/>
          </a:bodyPr>
          <a:lstStyle/>
          <a:p>
            <a:r>
              <a:rPr lang="sl-SI" sz="4000" dirty="0" smtClean="0">
                <a:solidFill>
                  <a:schemeClr val="tx1"/>
                </a:solidFill>
                <a:effectLst/>
              </a:rPr>
              <a:t>Sanacija degradiranih površin Bukova gora - RTH </a:t>
            </a:r>
            <a:endParaRPr lang="sl-SI" sz="4000" dirty="0">
              <a:solidFill>
                <a:schemeClr val="tx1"/>
              </a:solidFill>
              <a:effectLst/>
            </a:endParaRPr>
          </a:p>
        </p:txBody>
      </p:sp>
      <p:pic>
        <p:nvPicPr>
          <p:cNvPr id="5" name="Slika 4"/>
          <p:cNvPicPr/>
          <p:nvPr/>
        </p:nvPicPr>
        <p:blipFill>
          <a:blip r:embed="rId2"/>
          <a:stretch>
            <a:fillRect/>
          </a:stretch>
        </p:blipFill>
        <p:spPr>
          <a:xfrm>
            <a:off x="1314450" y="1466851"/>
            <a:ext cx="8248650" cy="539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4769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tek">
  <a:themeElements>
    <a:clrScheme name="Po meri 2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568C11"/>
      </a:accent1>
      <a:accent2>
        <a:srgbClr val="568C11"/>
      </a:accent2>
      <a:accent3>
        <a:srgbClr val="A7EA52"/>
      </a:accent3>
      <a:accent4>
        <a:srgbClr val="568C11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Pote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ote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4727</TotalTime>
  <Words>1561</Words>
  <Application>Microsoft Office PowerPoint</Application>
  <PresentationFormat>Po meri</PresentationFormat>
  <Paragraphs>165</Paragraphs>
  <Slides>34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34</vt:i4>
      </vt:variant>
    </vt:vector>
  </HeadingPairs>
  <TitlesOfParts>
    <vt:vector size="35" baseType="lpstr">
      <vt:lpstr>Potek</vt:lpstr>
      <vt:lpstr>Poročanje o opravljenem nadzoru       (12.9.2019 – 13.11.2019)  - sanacija degradiranih površin - Bukova gora (RTH) - začasno skladiščenje (HSE-edT) </vt:lpstr>
      <vt:lpstr>Sanacija degradiranih površin Bukova gora - RTH </vt:lpstr>
      <vt:lpstr>Sanacija degradiranih površin Bukova gora - RTH </vt:lpstr>
      <vt:lpstr>PowerPointova predstavitev</vt:lpstr>
      <vt:lpstr>PowerPointova predstavitev</vt:lpstr>
      <vt:lpstr>Sanacija degradiranih površin Bukova gora - RTH </vt:lpstr>
      <vt:lpstr>Sanacija degradiranih površin Bukova gora - RTH </vt:lpstr>
      <vt:lpstr>Sanacija degradiranih površin Bukova gora - RTH </vt:lpstr>
      <vt:lpstr>Sanacija degradiranih površin Bukova gora - RTH </vt:lpstr>
      <vt:lpstr>Sanacija degradiranih površin Bukova gora - RTH </vt:lpstr>
      <vt:lpstr>Sanacija degradiranih površin Bukova gora - RTH </vt:lpstr>
      <vt:lpstr>Sanacija degradiranih površin Bukova gora - RTH </vt:lpstr>
      <vt:lpstr>Sanacija degradiranih površin Bukova gora - RTH </vt:lpstr>
      <vt:lpstr>PowerPointova predstavitev</vt:lpstr>
      <vt:lpstr>Sanacija degradiranih površin Bukova gora - RTH </vt:lpstr>
      <vt:lpstr>Poročilo ZAG 2019</vt:lpstr>
      <vt:lpstr>Poročilo ZAG 2019</vt:lpstr>
      <vt:lpstr>Poročilo ZAG 2019</vt:lpstr>
      <vt:lpstr>PowerPointova predstavitev</vt:lpstr>
      <vt:lpstr>Sanacija degradiranih površin Bukova gora - RTH </vt:lpstr>
      <vt:lpstr>Sanacija degradiranih površin Bukova gora - RTH </vt:lpstr>
      <vt:lpstr>Sanacija degradiranih površin Bukova gora - RTH </vt:lpstr>
      <vt:lpstr>Sanacija degradiranih površin Bukova gora - RTH </vt:lpstr>
      <vt:lpstr>Sanacija degradiranih površin Bukova gora - RTH </vt:lpstr>
      <vt:lpstr>Sanacija degradiranih površin Bukova gora - RTH </vt:lpstr>
      <vt:lpstr>Sanacija degradiranih površin Bukova gora - RTH </vt:lpstr>
      <vt:lpstr>Sanacija degradiranih površin Bukova gora - RTH </vt:lpstr>
      <vt:lpstr>Sanacija degradiranih površin Bukova gora - RTH </vt:lpstr>
      <vt:lpstr>Začasno skladiščenje HSE-edT</vt:lpstr>
      <vt:lpstr>             Predhodno odloženi odpadki</vt:lpstr>
      <vt:lpstr>               Predhodno odloženi odpadki</vt:lpstr>
      <vt:lpstr>Začasno skladiščenje HSE-edT</vt:lpstr>
      <vt:lpstr>Začasno skladiščenje HSE-edT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poslovanja in razvoja   KOMUNALA TRBOVLJE d.o.o. 2017 - 2021</dc:title>
  <dc:creator>Jože Pustoslemšek</dc:creator>
  <cp:lastModifiedBy>Pustoslemšek</cp:lastModifiedBy>
  <cp:revision>262</cp:revision>
  <cp:lastPrinted>2018-05-26T20:00:46Z</cp:lastPrinted>
  <dcterms:created xsi:type="dcterms:W3CDTF">2017-08-07T10:47:02Z</dcterms:created>
  <dcterms:modified xsi:type="dcterms:W3CDTF">2019-11-13T15:51:54Z</dcterms:modified>
</cp:coreProperties>
</file>