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1" r:id="rId11"/>
    <p:sldId id="269" r:id="rId12"/>
    <p:sldId id="270" r:id="rId13"/>
    <p:sldId id="265" r:id="rId14"/>
    <p:sldId id="266" r:id="rId15"/>
    <p:sldId id="267" r:id="rId16"/>
    <p:sldId id="268" r:id="rId17"/>
    <p:sldId id="275"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l-SI" smtClean="0"/>
              <a:t>Uredite slog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Date Placeholder 2"/>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l-SI" smtClean="0"/>
              <a:t>Uredite slog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l-SI" smtClean="0"/>
              <a:t>Uredite slog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l-SI" smtClean="0"/>
              <a:t>Uredite slog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smtClean="0"/>
              <a:t>Uredite sloge besedila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l-SI" smtClean="0"/>
              <a:t>Uredite slog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l-SI" smtClean="0"/>
              <a:t>Uredite slog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11/13/2019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NUL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radioprvi.rtvslo.si/2019/08/studio-ob-17-00-8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radioprvi.rtvslo.si/2019/08/studio-ob-17-00-80/"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44000"/>
          </a:schemeClr>
        </a:solidFill>
        <a:effectLst/>
      </p:bgPr>
    </p:bg>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684212" y="4188178"/>
            <a:ext cx="10390188" cy="1603022"/>
          </a:xfrm>
        </p:spPr>
        <p:txBody>
          <a:bodyPr>
            <a:normAutofit/>
          </a:bodyPr>
          <a:lstStyle/>
          <a:p>
            <a:r>
              <a:rPr lang="sl-SI" sz="3200" b="1" dirty="0" smtClean="0"/>
              <a:t>CIVILNA  INICIATIVA  ZA PRIHODNOST  TRBOVELJ</a:t>
            </a:r>
          </a:p>
          <a:p>
            <a:r>
              <a:rPr lang="sl-SI" sz="2400" dirty="0" smtClean="0"/>
              <a:t>SEJA  OBČINSKEGA  SVETA  13. 11. 2019</a:t>
            </a:r>
            <a:endParaRPr lang="sl-SI" sz="2400" dirty="0"/>
          </a:p>
        </p:txBody>
      </p:sp>
      <p:pic>
        <p:nvPicPr>
          <p:cNvPr id="1028" name="Picture 4"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 y="-79022"/>
            <a:ext cx="8274756" cy="3924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4" y="301272"/>
            <a:ext cx="8274756" cy="3754968"/>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p:cNvPicPr>
            <a:picLocks noChangeAspect="1"/>
          </p:cNvPicPr>
          <p:nvPr/>
        </p:nvPicPr>
        <p:blipFill>
          <a:blip r:embed="rId3"/>
          <a:stretch>
            <a:fillRect/>
          </a:stretch>
        </p:blipFill>
        <p:spPr>
          <a:xfrm>
            <a:off x="33864" y="-1"/>
            <a:ext cx="8274756" cy="3977217"/>
          </a:xfrm>
          <a:prstGeom prst="rect">
            <a:avLst/>
          </a:prstGeom>
        </p:spPr>
      </p:pic>
    </p:spTree>
    <p:extLst>
      <p:ext uri="{BB962C8B-B14F-4D97-AF65-F5344CB8AC3E}">
        <p14:creationId xmlns:p14="http://schemas.microsoft.com/office/powerpoint/2010/main" val="3719403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9968" y="139485"/>
            <a:ext cx="11530738" cy="5486399"/>
          </a:xfrm>
        </p:spPr>
        <p:txBody>
          <a:bodyPr>
            <a:normAutofit fontScale="90000"/>
          </a:bodyPr>
          <a:lstStyle/>
          <a:p>
            <a:pPr algn="ctr">
              <a:spcAft>
                <a:spcPts val="0"/>
              </a:spcAft>
            </a:pPr>
            <a:r>
              <a:rPr lang="sl-SI" sz="2000" dirty="0">
                <a:solidFill>
                  <a:schemeClr val="bg1"/>
                </a:solidFill>
                <a:latin typeface="Arial" panose="020B0604020202020204" pitchFamily="34" charset="0"/>
                <a:ea typeface="Calibri" panose="020F0502020204030204" pitchFamily="34" charset="0"/>
                <a:cs typeface="Arial" panose="020B0604020202020204" pitchFamily="34" charset="0"/>
              </a:rPr>
              <a:t>IZJAVA vodstva RTH (odgovor na posredovan dopis št. D-OT_003/2019 JP Občini Trbovlje):</a:t>
            </a:r>
            <a:r>
              <a:rPr lang="sl-SI" sz="2000" dirty="0">
                <a:latin typeface="Arial" panose="020B0604020202020204" pitchFamily="34" charset="0"/>
                <a:ea typeface="Calibri" panose="020F0502020204030204" pitchFamily="34" charset="0"/>
                <a:cs typeface="Arial" panose="020B0604020202020204" pitchFamily="34" charset="0"/>
              </a:rPr>
              <a:t/>
            </a:r>
            <a:br>
              <a:rPr lang="sl-SI" sz="2000" dirty="0">
                <a:latin typeface="Arial" panose="020B0604020202020204" pitchFamily="34" charset="0"/>
                <a:ea typeface="Calibri" panose="020F0502020204030204" pitchFamily="34" charset="0"/>
                <a:cs typeface="Arial" panose="020B0604020202020204" pitchFamily="34" charset="0"/>
              </a:rPr>
            </a:br>
            <a:r>
              <a:rPr lang="sl-SI" sz="2000" dirty="0">
                <a:latin typeface="Arial" panose="020B0604020202020204" pitchFamily="34" charset="0"/>
                <a:ea typeface="Calibri" panose="020F0502020204030204" pitchFamily="34" charset="0"/>
                <a:cs typeface="Arial" panose="020B0604020202020204" pitchFamily="34" charset="0"/>
              </a:rPr>
              <a:t> </a:t>
            </a:r>
            <a:br>
              <a:rPr lang="sl-SI" sz="2000" dirty="0">
                <a:latin typeface="Arial" panose="020B0604020202020204" pitchFamily="34" charset="0"/>
                <a:ea typeface="Calibri" panose="020F0502020204030204" pitchFamily="34" charset="0"/>
                <a:cs typeface="Arial" panose="020B0604020202020204" pitchFamily="34" charset="0"/>
              </a:rPr>
            </a:br>
            <a:r>
              <a:rPr lang="sl-SI" sz="2000" b="1" dirty="0">
                <a:solidFill>
                  <a:schemeClr val="bg1"/>
                </a:solidFill>
                <a:latin typeface="Arial" panose="020B0604020202020204" pitchFamily="34" charset="0"/>
                <a:ea typeface="Calibri" panose="020F0502020204030204" pitchFamily="34" charset="0"/>
                <a:cs typeface="Arial" panose="020B0604020202020204" pitchFamily="34" charset="0"/>
              </a:rPr>
              <a:t>''Od prenehanja delovanja TET za zapolnjevanje PK BG ne uporablja elektrofiltrskega pepela''</a:t>
            </a:r>
            <a:r>
              <a:rPr lang="sl-SI" sz="2000" dirty="0">
                <a:latin typeface="Arial" panose="020B0604020202020204" pitchFamily="34" charset="0"/>
                <a:ea typeface="Calibri" panose="020F0502020204030204" pitchFamily="34" charset="0"/>
                <a:cs typeface="Arial" panose="020B0604020202020204" pitchFamily="34" charset="0"/>
              </a:rPr>
              <a:t/>
            </a:r>
            <a:br>
              <a:rPr lang="sl-SI" sz="2000" dirty="0">
                <a:latin typeface="Arial" panose="020B0604020202020204" pitchFamily="34" charset="0"/>
                <a:ea typeface="Calibri" panose="020F0502020204030204" pitchFamily="34" charset="0"/>
                <a:cs typeface="Arial" panose="020B0604020202020204" pitchFamily="34" charset="0"/>
              </a:rPr>
            </a:br>
            <a:r>
              <a:rPr lang="sl-SI" sz="2000" b="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sl-SI" sz="2000" dirty="0">
                <a:latin typeface="Arial" panose="020B0604020202020204" pitchFamily="34" charset="0"/>
                <a:ea typeface="Calibri" panose="020F0502020204030204" pitchFamily="34" charset="0"/>
                <a:cs typeface="Arial" panose="020B0604020202020204" pitchFamily="34" charset="0"/>
              </a:rPr>
              <a:t/>
            </a:r>
            <a:br>
              <a:rPr lang="sl-SI" sz="2000" dirty="0">
                <a:latin typeface="Arial" panose="020B0604020202020204" pitchFamily="34" charset="0"/>
                <a:ea typeface="Calibri" panose="020F0502020204030204" pitchFamily="34" charset="0"/>
                <a:cs typeface="Arial" panose="020B0604020202020204" pitchFamily="34" charset="0"/>
              </a:rPr>
            </a:br>
            <a:r>
              <a:rPr lang="sl-SI" sz="2000" b="1" dirty="0">
                <a:solidFill>
                  <a:srgbClr val="C00000"/>
                </a:solidFill>
                <a:latin typeface="Arial" panose="020B0604020202020204" pitchFamily="34" charset="0"/>
                <a:ea typeface="BatangChe" panose="02030609000101010101" pitchFamily="49" charset="-127"/>
                <a:cs typeface="Arial" panose="020B0604020202020204" pitchFamily="34" charset="0"/>
              </a:rPr>
              <a:t>NE DRŽI IN JE </a:t>
            </a:r>
            <a:r>
              <a:rPr lang="sl-SI" sz="2000" b="1" dirty="0" smtClean="0">
                <a:solidFill>
                  <a:srgbClr val="C00000"/>
                </a:solidFill>
                <a:latin typeface="Arial" panose="020B0604020202020204" pitchFamily="34" charset="0"/>
                <a:ea typeface="BatangChe" panose="02030609000101010101" pitchFamily="49" charset="-127"/>
                <a:cs typeface="Arial" panose="020B0604020202020204" pitchFamily="34" charset="0"/>
              </a:rPr>
              <a:t>ZAVAJAJOČA</a:t>
            </a:r>
            <a:br>
              <a:rPr lang="sl-SI" sz="2000" b="1" dirty="0" smtClean="0">
                <a:solidFill>
                  <a:srgbClr val="C00000"/>
                </a:solidFill>
                <a:latin typeface="Arial" panose="020B0604020202020204" pitchFamily="34" charset="0"/>
                <a:ea typeface="BatangChe" panose="02030609000101010101" pitchFamily="49" charset="-127"/>
                <a:cs typeface="Arial" panose="020B0604020202020204" pitchFamily="34" charset="0"/>
              </a:rPr>
            </a:br>
            <a:r>
              <a:rPr lang="sl-SI" sz="2000" b="1" dirty="0" smtClean="0">
                <a:solidFill>
                  <a:srgbClr val="C00000"/>
                </a:solidFill>
                <a:latin typeface="Arial" panose="020B0604020202020204" pitchFamily="34" charset="0"/>
                <a:ea typeface="BatangChe" panose="02030609000101010101" pitchFamily="49" charset="-127"/>
                <a:cs typeface="Arial" panose="020B0604020202020204" pitchFamily="34" charset="0"/>
              </a:rPr>
              <a:t/>
            </a:r>
            <a:br>
              <a:rPr lang="sl-SI" sz="2000" b="1" dirty="0" smtClean="0">
                <a:solidFill>
                  <a:srgbClr val="C00000"/>
                </a:solidFill>
                <a:latin typeface="Arial" panose="020B0604020202020204" pitchFamily="34" charset="0"/>
                <a:ea typeface="BatangChe" panose="02030609000101010101" pitchFamily="49" charset="-127"/>
                <a:cs typeface="Arial" panose="020B0604020202020204" pitchFamily="34" charset="0"/>
              </a:rPr>
            </a:br>
            <a:r>
              <a:rPr lang="sl-SI" sz="2000" dirty="0">
                <a:solidFill>
                  <a:schemeClr val="bg1"/>
                </a:solidFill>
                <a:latin typeface="Arial" panose="020B0604020202020204" pitchFamily="34" charset="0"/>
                <a:ea typeface="Calibri" panose="020F0502020204030204" pitchFamily="34" charset="0"/>
                <a:cs typeface="Arial" panose="020B0604020202020204" pitchFamily="34" charset="0"/>
              </a:rPr>
              <a:t>Elektrofiltrski pepel (z imeni </a:t>
            </a:r>
            <a:r>
              <a:rPr lang="sl-SI" sz="2000" dirty="0" err="1">
                <a:solidFill>
                  <a:schemeClr val="bg1"/>
                </a:solidFill>
                <a:latin typeface="Arial" panose="020B0604020202020204" pitchFamily="34" charset="0"/>
                <a:ea typeface="Calibri" panose="020F0502020204030204" pitchFamily="34" charset="0"/>
                <a:cs typeface="Arial" panose="020B0604020202020204" pitchFamily="34" charset="0"/>
              </a:rPr>
              <a:t>Mulex</a:t>
            </a:r>
            <a:r>
              <a:rPr lang="sl-SI"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sl-SI" sz="2000" dirty="0" err="1">
                <a:solidFill>
                  <a:schemeClr val="bg1"/>
                </a:solidFill>
                <a:latin typeface="Arial" panose="020B0604020202020204" pitchFamily="34" charset="0"/>
                <a:ea typeface="Calibri" panose="020F0502020204030204" pitchFamily="34" charset="0"/>
                <a:cs typeface="Arial" panose="020B0604020202020204" pitchFamily="34" charset="0"/>
              </a:rPr>
              <a:t>Vipelex</a:t>
            </a:r>
            <a:r>
              <a:rPr lang="sl-SI"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sl-SI" sz="2000" dirty="0" err="1">
                <a:solidFill>
                  <a:schemeClr val="bg1"/>
                </a:solidFill>
                <a:latin typeface="Arial" panose="020B0604020202020204" pitchFamily="34" charset="0"/>
                <a:ea typeface="Calibri" panose="020F0502020204030204" pitchFamily="34" charset="0"/>
                <a:cs typeface="Arial" panose="020B0604020202020204" pitchFamily="34" charset="0"/>
              </a:rPr>
              <a:t>Viželex</a:t>
            </a:r>
            <a:r>
              <a:rPr lang="sl-SI" sz="2000" dirty="0">
                <a:solidFill>
                  <a:schemeClr val="bg1"/>
                </a:solidFill>
                <a:latin typeface="Arial" panose="020B0604020202020204" pitchFamily="34" charset="0"/>
                <a:ea typeface="Calibri" panose="020F0502020204030204" pitchFamily="34" charset="0"/>
                <a:cs typeface="Arial" panose="020B0604020202020204" pitchFamily="34" charset="0"/>
              </a:rPr>
              <a:t>)  iz VIPAP Krško  je odpadek 10 01 01 </a:t>
            </a:r>
            <a:r>
              <a:rPr lang="sl-SI" sz="2000" dirty="0" smtClean="0">
                <a:solidFill>
                  <a:schemeClr val="bg1"/>
                </a:solidFill>
                <a:latin typeface="Arial" panose="020B0604020202020204" pitchFamily="34" charset="0"/>
                <a:ea typeface="Calibri" panose="020F0502020204030204" pitchFamily="34" charset="0"/>
                <a:cs typeface="Arial" panose="020B0604020202020204" pitchFamily="34" charset="0"/>
              </a:rPr>
              <a:t>in 10 </a:t>
            </a:r>
            <a:r>
              <a:rPr lang="sl-SI" sz="2000" dirty="0">
                <a:solidFill>
                  <a:schemeClr val="bg1"/>
                </a:solidFill>
                <a:latin typeface="Arial" panose="020B0604020202020204" pitchFamily="34" charset="0"/>
                <a:ea typeface="Calibri" panose="020F0502020204030204" pitchFamily="34" charset="0"/>
                <a:cs typeface="Arial" panose="020B0604020202020204" pitchFamily="34" charset="0"/>
              </a:rPr>
              <a:t>01 02</a:t>
            </a:r>
            <a:r>
              <a:rPr lang="sl-SI" sz="2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br>
              <a:rPr lang="sl-SI" sz="2000"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sl-SI" sz="2000" dirty="0" smtClean="0">
                <a:solidFill>
                  <a:schemeClr val="bg1"/>
                </a:solidFill>
                <a:latin typeface="Arial" panose="020B0604020202020204" pitchFamily="34" charset="0"/>
                <a:ea typeface="Calibri" panose="020F0502020204030204" pitchFamily="34" charset="0"/>
                <a:cs typeface="Arial" panose="020B0604020202020204" pitchFamily="34" charset="0"/>
              </a:rPr>
              <a:t/>
            </a:r>
            <a:br>
              <a:rPr lang="sl-SI" sz="2000"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sl-SI" sz="2000" dirty="0">
                <a:solidFill>
                  <a:schemeClr val="bg1"/>
                </a:solidFill>
                <a:latin typeface="Arial" panose="020B0604020202020204" pitchFamily="34" charset="0"/>
                <a:cs typeface="Arial" panose="020B0604020202020204" pitchFamily="34" charset="0"/>
              </a:rPr>
              <a:t>Poročilo o zbiranju odpadkov za leto 2018 (informacija po ZDIJZ iz IS - odpadki RS) </a:t>
            </a:r>
            <a:r>
              <a:rPr lang="sl-SI" sz="2000" dirty="0" smtClean="0">
                <a:solidFill>
                  <a:schemeClr val="bg1"/>
                </a:solidFill>
                <a:latin typeface="Arial" panose="020B0604020202020204" pitchFamily="34" charset="0"/>
                <a:cs typeface="Arial" panose="020B0604020202020204" pitchFamily="34" charset="0"/>
              </a:rPr>
              <a:t>dokazuje, da </a:t>
            </a:r>
            <a:r>
              <a:rPr lang="sl-SI" sz="2000" dirty="0">
                <a:solidFill>
                  <a:schemeClr val="bg1"/>
                </a:solidFill>
                <a:latin typeface="Arial" panose="020B0604020202020204" pitchFamily="34" charset="0"/>
                <a:cs typeface="Arial" panose="020B0604020202020204" pitchFamily="34" charset="0"/>
              </a:rPr>
              <a:t>RTH </a:t>
            </a:r>
            <a:r>
              <a:rPr lang="sl-SI" sz="2000" dirty="0" err="1">
                <a:solidFill>
                  <a:schemeClr val="bg1"/>
                </a:solidFill>
                <a:latin typeface="Arial" panose="020B0604020202020204" pitchFamily="34" charset="0"/>
                <a:cs typeface="Arial" panose="020B0604020202020204" pitchFamily="34" charset="0"/>
              </a:rPr>
              <a:t>d.o.o</a:t>
            </a:r>
            <a:r>
              <a:rPr lang="sl-SI" sz="2000" dirty="0">
                <a:solidFill>
                  <a:schemeClr val="bg1"/>
                </a:solidFill>
                <a:latin typeface="Arial" panose="020B0604020202020204" pitchFamily="34" charset="0"/>
                <a:cs typeface="Arial" panose="020B0604020202020204" pitchFamily="34" charset="0"/>
              </a:rPr>
              <a:t>. skladišči, zbira in oddaja odpadek 10 01 01 izvajalcu obdelave (matična številka prevzemnika je 3664350000).</a:t>
            </a:r>
            <a:r>
              <a:rPr lang="sl-SI" sz="2000" dirty="0">
                <a:latin typeface="Arial" panose="020B0604020202020204" pitchFamily="34" charset="0"/>
                <a:ea typeface="Calibri" panose="020F0502020204030204" pitchFamily="34" charset="0"/>
                <a:cs typeface="Arial" panose="020B0604020202020204" pitchFamily="34" charset="0"/>
              </a:rPr>
              <a:t/>
            </a:r>
            <a:br>
              <a:rPr lang="sl-SI" sz="2000" dirty="0">
                <a:latin typeface="Arial" panose="020B0604020202020204" pitchFamily="34" charset="0"/>
                <a:ea typeface="Calibri" panose="020F0502020204030204" pitchFamily="34" charset="0"/>
                <a:cs typeface="Arial" panose="020B0604020202020204" pitchFamily="34" charset="0"/>
              </a:rPr>
            </a:br>
            <a:r>
              <a:rPr lang="sl-SI" sz="2000" b="1" dirty="0" smtClean="0">
                <a:solidFill>
                  <a:srgbClr val="C00000"/>
                </a:solidFill>
                <a:latin typeface="Arial" panose="020B0604020202020204" pitchFamily="34" charset="0"/>
                <a:ea typeface="BatangChe" panose="02030609000101010101" pitchFamily="49" charset="-127"/>
                <a:cs typeface="Arial" panose="020B0604020202020204" pitchFamily="34" charset="0"/>
              </a:rPr>
              <a:t/>
            </a:r>
            <a:br>
              <a:rPr lang="sl-SI" sz="2000" b="1" dirty="0" smtClean="0">
                <a:solidFill>
                  <a:srgbClr val="C00000"/>
                </a:solidFill>
                <a:latin typeface="Arial" panose="020B0604020202020204" pitchFamily="34" charset="0"/>
                <a:ea typeface="BatangChe" panose="02030609000101010101" pitchFamily="49" charset="-127"/>
                <a:cs typeface="Arial" panose="020B0604020202020204" pitchFamily="34" charset="0"/>
              </a:rPr>
            </a:br>
            <a:r>
              <a:rPr lang="sl-SI" sz="2000" b="1" dirty="0" smtClean="0">
                <a:solidFill>
                  <a:srgbClr val="FFC000"/>
                </a:solidFill>
                <a:latin typeface="Arial" panose="020B0604020202020204" pitchFamily="34" charset="0"/>
                <a:ea typeface="BatangChe" panose="02030609000101010101" pitchFamily="49" charset="-127"/>
                <a:cs typeface="Arial" panose="020B0604020202020204" pitchFamily="34" charset="0"/>
              </a:rPr>
              <a:t/>
            </a:r>
            <a:br>
              <a:rPr lang="sl-SI" sz="2000" b="1" dirty="0" smtClean="0">
                <a:solidFill>
                  <a:srgbClr val="FFC000"/>
                </a:solidFill>
                <a:latin typeface="Arial" panose="020B0604020202020204" pitchFamily="34" charset="0"/>
                <a:ea typeface="BatangChe" panose="02030609000101010101" pitchFamily="49" charset="-127"/>
                <a:cs typeface="Arial" panose="020B0604020202020204" pitchFamily="34" charset="0"/>
              </a:rPr>
            </a:br>
            <a:r>
              <a:rPr lang="sl-SI" sz="2000" dirty="0">
                <a:solidFill>
                  <a:srgbClr val="FFC000"/>
                </a:solidFill>
                <a:latin typeface="Arial" panose="020B0604020202020204" pitchFamily="34" charset="0"/>
                <a:cs typeface="Arial" panose="020B0604020202020204" pitchFamily="34" charset="0"/>
              </a:rPr>
              <a:t>Likvidacijski upravitelj RTH dr. Janez Žlak je za radio KUM 30.7.2019  potrdil, da ima s podjetjem </a:t>
            </a:r>
            <a:r>
              <a:rPr lang="sl-SI" sz="2000" dirty="0" err="1">
                <a:solidFill>
                  <a:srgbClr val="FFC000"/>
                </a:solidFill>
                <a:latin typeface="Arial" panose="020B0604020202020204" pitchFamily="34" charset="0"/>
                <a:cs typeface="Arial" panose="020B0604020202020204" pitchFamily="34" charset="0"/>
              </a:rPr>
              <a:t>Vipap</a:t>
            </a:r>
            <a:r>
              <a:rPr lang="sl-SI" sz="2000" dirty="0">
                <a:solidFill>
                  <a:srgbClr val="FFC000"/>
                </a:solidFill>
                <a:latin typeface="Arial" panose="020B0604020202020204" pitchFamily="34" charset="0"/>
                <a:cs typeface="Arial" panose="020B0604020202020204" pitchFamily="34" charset="0"/>
              </a:rPr>
              <a:t> Krško  ''poseben dogovor – podpisano pogodbo oz. naročilnico'' za dovažanje pepela iz VIPAP Krško na deponijo Bukova gora  v lasti RTH  od leta 2012 dalje. </a:t>
            </a:r>
            <a:r>
              <a:rPr lang="sl-SI" sz="2000" dirty="0"/>
              <a:t/>
            </a:r>
            <a:br>
              <a:rPr lang="sl-SI" sz="2000" dirty="0"/>
            </a:br>
            <a:endParaRPr lang="sl-SI" sz="2000" dirty="0">
              <a:solidFill>
                <a:srgbClr val="C00000"/>
              </a:solidFill>
              <a:latin typeface="Arial" panose="020B0604020202020204" pitchFamily="34" charset="0"/>
              <a:ea typeface="BatangChe" panose="02030609000101010101" pitchFamily="49" charset="-127"/>
              <a:cs typeface="Arial" panose="020B0604020202020204" pitchFamily="34" charset="0"/>
            </a:endParaRPr>
          </a:p>
        </p:txBody>
      </p:sp>
      <p:sp>
        <p:nvSpPr>
          <p:cNvPr id="3" name="Označba mesta besedila 2"/>
          <p:cNvSpPr>
            <a:spLocks noGrp="1"/>
          </p:cNvSpPr>
          <p:nvPr>
            <p:ph type="body" idx="1"/>
          </p:nvPr>
        </p:nvSpPr>
        <p:spPr>
          <a:xfrm>
            <a:off x="684212" y="5625884"/>
            <a:ext cx="8535988" cy="774915"/>
          </a:xfrm>
        </p:spPr>
        <p:txBody>
          <a:bodyPr>
            <a:normAutofit/>
          </a:bodyPr>
          <a:lstStyle/>
          <a:p>
            <a:r>
              <a:rPr lang="sl-SI" sz="3600" b="1" dirty="0" smtClean="0">
                <a:solidFill>
                  <a:schemeClr val="tx1"/>
                </a:solidFill>
              </a:rPr>
              <a:t>ZAVAJANJA  IN  NERESNICE</a:t>
            </a:r>
            <a:endParaRPr lang="sl-SI" sz="3600" b="1" dirty="0">
              <a:solidFill>
                <a:schemeClr val="tx1"/>
              </a:solidFill>
            </a:endParaRPr>
          </a:p>
        </p:txBody>
      </p:sp>
    </p:spTree>
    <p:extLst>
      <p:ext uri="{BB962C8B-B14F-4D97-AF65-F5344CB8AC3E}">
        <p14:creationId xmlns:p14="http://schemas.microsoft.com/office/powerpoint/2010/main" val="1762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85012" y="225778"/>
            <a:ext cx="3657600" cy="3917244"/>
          </a:xfrm>
        </p:spPr>
        <p:txBody>
          <a:bodyPr>
            <a:normAutofit/>
          </a:bodyPr>
          <a:lstStyle/>
          <a:p>
            <a:pPr>
              <a:spcAft>
                <a:spcPts val="0"/>
              </a:spcAft>
            </a:pPr>
            <a:r>
              <a:rPr lang="sl-SI" sz="1600" dirty="0">
                <a:latin typeface="Arial" panose="020B0604020202020204" pitchFamily="34" charset="0"/>
                <a:ea typeface="Calibri" panose="020F0502020204030204" pitchFamily="34" charset="0"/>
                <a:cs typeface="Arial" panose="020B0604020202020204" pitchFamily="34" charset="0"/>
              </a:rPr>
              <a:t>ZAG je v svojih Poročilih (2017, 2018)  ugotovil nepravilnosti pri vgrajevanju.  Tudi analize vzorcev materiala za zapolnjevanje PK BG, ki sta jih opravila IOP in RTCZ kažejo neskladnost z STS v </a:t>
            </a:r>
            <a:r>
              <a:rPr lang="sl-SI" sz="1600" dirty="0" err="1">
                <a:latin typeface="Arial" panose="020B0604020202020204" pitchFamily="34" charset="0"/>
                <a:ea typeface="Calibri" panose="020F0502020204030204" pitchFamily="34" charset="0"/>
                <a:cs typeface="Arial" panose="020B0604020202020204" pitchFamily="34" charset="0"/>
              </a:rPr>
              <a:t>izlužkih</a:t>
            </a:r>
            <a:r>
              <a:rPr lang="sl-SI" sz="1600" dirty="0">
                <a:latin typeface="Arial" panose="020B0604020202020204" pitchFamily="34" charset="0"/>
                <a:ea typeface="Calibri" panose="020F0502020204030204" pitchFamily="34" charset="0"/>
                <a:cs typeface="Arial" panose="020B0604020202020204" pitchFamily="34" charset="0"/>
              </a:rPr>
              <a:t> analiz za naslednje parametre : Barij, Kloridi, Selen, Vlažnost, Fluoridi, </a:t>
            </a:r>
            <a:r>
              <a:rPr lang="sl-SI" sz="1600" dirty="0" err="1" smtClean="0">
                <a:latin typeface="Arial" panose="020B0604020202020204" pitchFamily="34" charset="0"/>
                <a:ea typeface="Calibri" panose="020F0502020204030204" pitchFamily="34" charset="0"/>
                <a:cs typeface="Arial" panose="020B0604020202020204" pitchFamily="34" charset="0"/>
              </a:rPr>
              <a:t>svinc</a:t>
            </a:r>
            <a:r>
              <a:rPr lang="sl-SI" sz="1600" dirty="0" smtClean="0">
                <a:latin typeface="Arial" panose="020B0604020202020204" pitchFamily="34" charset="0"/>
                <a:ea typeface="Calibri" panose="020F0502020204030204" pitchFamily="34" charset="0"/>
                <a:cs typeface="Arial" panose="020B0604020202020204" pitchFamily="34" charset="0"/>
              </a:rPr>
              <a:t>.</a:t>
            </a:r>
            <a:r>
              <a:rPr lang="sl-SI" sz="1600" dirty="0">
                <a:latin typeface="Arial" panose="020B0604020202020204" pitchFamily="34" charset="0"/>
                <a:ea typeface="Calibri" panose="020F0502020204030204" pitchFamily="34" charset="0"/>
                <a:cs typeface="Arial" panose="020B0604020202020204" pitchFamily="34" charset="0"/>
              </a:rPr>
              <a:t/>
            </a:r>
            <a:br>
              <a:rPr lang="sl-SI" sz="1600" dirty="0">
                <a:latin typeface="Arial" panose="020B0604020202020204" pitchFamily="34" charset="0"/>
                <a:ea typeface="Calibri" panose="020F0502020204030204" pitchFamily="34" charset="0"/>
                <a:cs typeface="Arial" panose="020B0604020202020204" pitchFamily="34" charset="0"/>
              </a:rPr>
            </a:br>
            <a:r>
              <a:rPr lang="sl-SI" sz="1600" dirty="0">
                <a:latin typeface="Arial" panose="020B0604020202020204" pitchFamily="34" charset="0"/>
                <a:ea typeface="Calibri" panose="020F0502020204030204" pitchFamily="34" charset="0"/>
                <a:cs typeface="Arial" panose="020B0604020202020204" pitchFamily="34" charset="0"/>
              </a:rPr>
              <a:t>Poseben problem predstavlja Barij.</a:t>
            </a:r>
            <a:r>
              <a:rPr lang="sl-SI" dirty="0">
                <a:latin typeface="Calibri" panose="020F0502020204030204" pitchFamily="34" charset="0"/>
                <a:ea typeface="Calibri" panose="020F0502020204030204" pitchFamily="34" charset="0"/>
                <a:cs typeface="Times New Roman" panose="02020603050405020304" pitchFamily="18" charset="0"/>
              </a:rPr>
              <a:t/>
            </a:r>
            <a:br>
              <a:rPr lang="sl-SI" dirty="0">
                <a:latin typeface="Calibri" panose="020F0502020204030204" pitchFamily="34" charset="0"/>
                <a:ea typeface="Calibri" panose="020F0502020204030204" pitchFamily="34" charset="0"/>
                <a:cs typeface="Times New Roman" panose="02020603050405020304" pitchFamily="18" charset="0"/>
              </a:rPr>
            </a:br>
            <a:endParaRPr lang="sl-SI" dirty="0"/>
          </a:p>
        </p:txBody>
      </p:sp>
      <p:sp>
        <p:nvSpPr>
          <p:cNvPr id="3" name="Označba mesta vsebine 2"/>
          <p:cNvSpPr>
            <a:spLocks noGrp="1"/>
          </p:cNvSpPr>
          <p:nvPr>
            <p:ph idx="1"/>
          </p:nvPr>
        </p:nvSpPr>
        <p:spPr/>
        <p:txBody>
          <a:bodyPr/>
          <a:lstStyle/>
          <a:p>
            <a:pPr marL="0" indent="0" algn="ctr">
              <a:spcAft>
                <a:spcPts val="0"/>
              </a:spcAft>
              <a:buNone/>
            </a:pPr>
            <a:r>
              <a:rPr lang="sl-SI" sz="2400" b="1" dirty="0">
                <a:latin typeface="Arial" panose="020B0604020202020204" pitchFamily="34" charset="0"/>
                <a:ea typeface="Calibri" panose="020F0502020204030204" pitchFamily="34" charset="0"/>
                <a:cs typeface="Arial" panose="020B0604020202020204" pitchFamily="34" charset="0"/>
              </a:rPr>
              <a:t>RAZLAGA RUDARSKE INŠPEKCIJE GLEDE VGRAJEVANJA ''GRADBENEGA  PROIZVODA (MULEX, VIPELEX, VIŽELEX)'' NA PODLAGI STS BREZ OKOLJEVARSTVENEGA </a:t>
            </a:r>
            <a:r>
              <a:rPr lang="sl-SI" sz="2400" b="1" dirty="0" smtClean="0">
                <a:latin typeface="Arial" panose="020B0604020202020204" pitchFamily="34" charset="0"/>
                <a:ea typeface="Calibri" panose="020F0502020204030204" pitchFamily="34" charset="0"/>
                <a:cs typeface="Arial" panose="020B0604020202020204" pitchFamily="34" charset="0"/>
              </a:rPr>
              <a:t>DOVOLJENJA</a:t>
            </a:r>
          </a:p>
          <a:p>
            <a:pPr marL="0" indent="0" algn="ctr">
              <a:spcAft>
                <a:spcPts val="0"/>
              </a:spcAft>
              <a:buNone/>
            </a:pPr>
            <a:r>
              <a:rPr lang="sl-SI" dirty="0">
                <a:latin typeface="Arial" panose="020B0604020202020204" pitchFamily="34" charset="0"/>
                <a:ea typeface="Calibri" panose="020F0502020204030204" pitchFamily="34" charset="0"/>
                <a:cs typeface="Arial" panose="020B0604020202020204" pitchFamily="34" charset="0"/>
              </a:rPr>
              <a:t>Materiali, ki so izdelani po postopku R5 se na območju Bukova gora vgrajujejo kot gradbeni proizvod, zato si družbi RTH </a:t>
            </a:r>
            <a:r>
              <a:rPr lang="sl-SI" dirty="0" err="1">
                <a:latin typeface="Arial" panose="020B0604020202020204" pitchFamily="34" charset="0"/>
                <a:ea typeface="Calibri" panose="020F0502020204030204" pitchFamily="34" charset="0"/>
                <a:cs typeface="Arial" panose="020B0604020202020204" pitchFamily="34" charset="0"/>
              </a:rPr>
              <a:t>d.o.o</a:t>
            </a:r>
            <a:r>
              <a:rPr lang="sl-SI" dirty="0">
                <a:latin typeface="Arial" panose="020B0604020202020204" pitchFamily="34" charset="0"/>
                <a:ea typeface="Calibri" panose="020F0502020204030204" pitchFamily="34" charset="0"/>
                <a:cs typeface="Arial" panose="020B0604020202020204" pitchFamily="34" charset="0"/>
              </a:rPr>
              <a:t>. ni </a:t>
            </a:r>
            <a:r>
              <a:rPr lang="sl-SI" dirty="0" smtClean="0">
                <a:latin typeface="Arial" panose="020B0604020202020204" pitchFamily="34" charset="0"/>
                <a:ea typeface="Calibri" panose="020F0502020204030204" pitchFamily="34" charset="0"/>
                <a:cs typeface="Arial" panose="020B0604020202020204" pitchFamily="34" charset="0"/>
              </a:rPr>
              <a:t>potrebno </a:t>
            </a:r>
            <a:r>
              <a:rPr lang="sl-SI" dirty="0">
                <a:latin typeface="Arial" panose="020B0604020202020204" pitchFamily="34" charset="0"/>
                <a:ea typeface="Calibri" panose="020F0502020204030204" pitchFamily="34" charset="0"/>
                <a:cs typeface="Arial" panose="020B0604020202020204" pitchFamily="34" charset="0"/>
              </a:rPr>
              <a:t>pridobiti okoljevarstveno dovoljenje za vnos po R10.</a:t>
            </a:r>
          </a:p>
          <a:p>
            <a:pPr marL="0" indent="0" algn="ctr">
              <a:spcAft>
                <a:spcPts val="0"/>
              </a:spcAft>
              <a:buNone/>
            </a:pPr>
            <a:endParaRPr lang="sl-SI"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Označba mesta besedila 3"/>
          <p:cNvSpPr>
            <a:spLocks noGrp="1"/>
          </p:cNvSpPr>
          <p:nvPr>
            <p:ph type="body" sz="half" idx="2"/>
          </p:nvPr>
        </p:nvSpPr>
        <p:spPr>
          <a:xfrm>
            <a:off x="7085012" y="4334932"/>
            <a:ext cx="3657600" cy="869245"/>
          </a:xfrm>
        </p:spPr>
        <p:txBody>
          <a:bodyPr>
            <a:normAutofit lnSpcReduction="10000"/>
          </a:bodyPr>
          <a:lstStyle/>
          <a:p>
            <a:r>
              <a:rPr lang="sl-SI" sz="2800" b="1" dirty="0"/>
              <a:t>ZAG bi moral STS razveljaviti.</a:t>
            </a:r>
            <a:endParaRPr lang="sl-SI" sz="2800" dirty="0"/>
          </a:p>
        </p:txBody>
      </p:sp>
    </p:spTree>
    <p:extLst>
      <p:ext uri="{BB962C8B-B14F-4D97-AF65-F5344CB8AC3E}">
        <p14:creationId xmlns:p14="http://schemas.microsoft.com/office/powerpoint/2010/main" val="2490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heel(1)">
                                      <p:cBhvr>
                                        <p:cTn id="2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Pojasnilo</a:t>
            </a:r>
            <a:endParaRPr lang="sl-SI" dirty="0"/>
          </a:p>
        </p:txBody>
      </p:sp>
      <p:sp>
        <p:nvSpPr>
          <p:cNvPr id="3" name="Označba mesta vsebine 2"/>
          <p:cNvSpPr>
            <a:spLocks noGrp="1"/>
          </p:cNvSpPr>
          <p:nvPr>
            <p:ph idx="1"/>
          </p:nvPr>
        </p:nvSpPr>
        <p:spPr>
          <a:xfrm>
            <a:off x="684212" y="225778"/>
            <a:ext cx="8534400" cy="4075289"/>
          </a:xfrm>
        </p:spPr>
        <p:txBody>
          <a:bodyPr>
            <a:normAutofit/>
          </a:bodyPr>
          <a:lstStyle/>
          <a:p>
            <a:pPr algn="ctr">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a:t>
            </a:r>
            <a:r>
              <a:rPr lang="sl-SI" u="sng" dirty="0">
                <a:latin typeface="Calibri" panose="020F0502020204030204" pitchFamily="34" charset="0"/>
                <a:ea typeface="Calibri" panose="020F0502020204030204" pitchFamily="34" charset="0"/>
                <a:cs typeface="Times New Roman" panose="02020603050405020304" pitchFamily="18" charset="0"/>
              </a:rPr>
              <a:t>STS se podeljuje po zakonu o gradbenih proizvodih</a:t>
            </a:r>
            <a:r>
              <a:rPr lang="sl-SI" dirty="0">
                <a:latin typeface="Calibri" panose="020F0502020204030204" pitchFamily="34" charset="0"/>
                <a:ea typeface="Calibri" panose="020F0502020204030204" pitchFamily="34" charset="0"/>
                <a:cs typeface="Times New Roman" panose="02020603050405020304" pitchFamily="18" charset="0"/>
              </a:rPr>
              <a:t>.</a:t>
            </a:r>
          </a:p>
          <a:p>
            <a:pPr marL="0" indent="0" algn="ctr">
              <a:spcAft>
                <a:spcPts val="0"/>
              </a:spcAft>
              <a:buNone/>
            </a:pPr>
            <a:r>
              <a:rPr lang="sl-SI" dirty="0">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a:t>
            </a:r>
            <a:r>
              <a:rPr lang="sl-SI" dirty="0" smtClean="0">
                <a:latin typeface="Calibri" panose="020F0502020204030204" pitchFamily="34" charset="0"/>
                <a:ea typeface="Calibri" panose="020F0502020204030204" pitchFamily="34" charset="0"/>
                <a:cs typeface="Times New Roman" panose="02020603050405020304" pitchFamily="18" charset="0"/>
              </a:rPr>
              <a:t>Vgrajevanje </a:t>
            </a:r>
            <a:r>
              <a:rPr lang="sl-SI" dirty="0">
                <a:latin typeface="Calibri" panose="020F0502020204030204" pitchFamily="34" charset="0"/>
                <a:ea typeface="Calibri" panose="020F0502020204030204" pitchFamily="34" charset="0"/>
                <a:cs typeface="Times New Roman" panose="02020603050405020304" pitchFamily="18" charset="0"/>
              </a:rPr>
              <a:t>''gradbenega proizvoda'', ki nastane s predelavo odpadkov – ob tem, da niso </a:t>
            </a:r>
            <a:r>
              <a:rPr lang="sl-SI" u="sng" dirty="0">
                <a:latin typeface="Calibri" panose="020F0502020204030204" pitchFamily="34" charset="0"/>
                <a:ea typeface="Calibri" panose="020F0502020204030204" pitchFamily="34" charset="0"/>
                <a:cs typeface="Times New Roman" panose="02020603050405020304" pitchFamily="18" charset="0"/>
              </a:rPr>
              <a:t>sprejeta</a:t>
            </a:r>
            <a:r>
              <a:rPr lang="sl-SI" dirty="0">
                <a:latin typeface="Calibri" panose="020F0502020204030204" pitchFamily="34" charset="0"/>
                <a:ea typeface="Calibri" panose="020F0502020204030204" pitchFamily="34" charset="0"/>
                <a:cs typeface="Times New Roman" panose="02020603050405020304" pitchFamily="18" charset="0"/>
              </a:rPr>
              <a:t> </a:t>
            </a:r>
            <a:r>
              <a:rPr lang="sl-SI" u="sng" dirty="0">
                <a:latin typeface="Calibri" panose="020F0502020204030204" pitchFamily="34" charset="0"/>
                <a:ea typeface="Calibri" panose="020F0502020204030204" pitchFamily="34" charset="0"/>
                <a:cs typeface="Times New Roman" panose="02020603050405020304" pitchFamily="18" charset="0"/>
              </a:rPr>
              <a:t>merila za prenehanje statusa odpadka</a:t>
            </a:r>
            <a:r>
              <a:rPr lang="sl-SI" dirty="0">
                <a:latin typeface="Calibri" panose="020F0502020204030204" pitchFamily="34" charset="0"/>
                <a:ea typeface="Calibri" panose="020F0502020204030204" pitchFamily="34" charset="0"/>
                <a:cs typeface="Times New Roman" panose="02020603050405020304" pitchFamily="18" charset="0"/>
              </a:rPr>
              <a:t> – brez ustreznega okoljevarstvenega </a:t>
            </a:r>
            <a:r>
              <a:rPr lang="sl-SI" dirty="0" smtClean="0">
                <a:latin typeface="Calibri" panose="020F0502020204030204" pitchFamily="34" charset="0"/>
                <a:ea typeface="Calibri" panose="020F0502020204030204" pitchFamily="34" charset="0"/>
                <a:cs typeface="Times New Roman" panose="02020603050405020304" pitchFamily="18" charset="0"/>
              </a:rPr>
              <a:t>dovoljenja, </a:t>
            </a:r>
            <a:r>
              <a:rPr lang="sl-SI" dirty="0">
                <a:latin typeface="Calibri" panose="020F0502020204030204" pitchFamily="34" charset="0"/>
                <a:ea typeface="Calibri" panose="020F0502020204030204" pitchFamily="34" charset="0"/>
                <a:cs typeface="Times New Roman" panose="02020603050405020304" pitchFamily="18" charset="0"/>
              </a:rPr>
              <a:t>je </a:t>
            </a:r>
            <a:r>
              <a:rPr lang="sl-SI" dirty="0" smtClean="0">
                <a:latin typeface="Calibri" panose="020F0502020204030204" pitchFamily="34" charset="0"/>
                <a:ea typeface="Calibri" panose="020F0502020204030204" pitchFamily="34" charset="0"/>
                <a:cs typeface="Times New Roman" panose="02020603050405020304" pitchFamily="18" charset="0"/>
              </a:rPr>
              <a:t>nezakonito.</a:t>
            </a:r>
          </a:p>
          <a:p>
            <a:pPr marL="0" indent="0" algn="ctr">
              <a:spcAft>
                <a:spcPts val="0"/>
              </a:spcAft>
              <a:buNone/>
            </a:pPr>
            <a:endParaRPr lang="sl-SI"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sl-SI" dirty="0" smtClean="0">
                <a:latin typeface="Calibri" panose="020F0502020204030204" pitchFamily="34" charset="0"/>
                <a:ea typeface="Calibri" panose="020F0502020204030204" pitchFamily="34" charset="0"/>
                <a:cs typeface="Times New Roman" panose="02020603050405020304" pitchFamily="18" charset="0"/>
              </a:rPr>
              <a:t>3.Posebnega </a:t>
            </a:r>
            <a:r>
              <a:rPr lang="sl-SI" dirty="0">
                <a:latin typeface="Calibri" panose="020F0502020204030204" pitchFamily="34" charset="0"/>
                <a:ea typeface="Calibri" panose="020F0502020204030204" pitchFamily="34" charset="0"/>
                <a:cs typeface="Times New Roman" panose="02020603050405020304" pitchFamily="18" charset="0"/>
              </a:rPr>
              <a:t>predpisa o merilih  za prenehanje statusa odpadka zakonodajalec še ni sprejel.</a:t>
            </a:r>
          </a:p>
          <a:p>
            <a:pPr marL="0" indent="0" algn="ctr">
              <a:spcAft>
                <a:spcPts val="0"/>
              </a:spcAft>
              <a:buNone/>
            </a:pPr>
            <a:r>
              <a:rPr lang="sl-SI" dirty="0">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4. ZAG kot izdelovalec STS tako izigrava zakonodajo in s tem omogoča sporno predelavo odpadka.</a:t>
            </a:r>
          </a:p>
        </p:txBody>
      </p:sp>
    </p:spTree>
    <p:extLst>
      <p:ext uri="{BB962C8B-B14F-4D97-AF65-F5344CB8AC3E}">
        <p14:creationId xmlns:p14="http://schemas.microsoft.com/office/powerpoint/2010/main" val="233959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4722812" y="914400"/>
            <a:ext cx="6019800" cy="1676400"/>
          </a:xfrm>
        </p:spPr>
        <p:txBody>
          <a:bodyPr>
            <a:normAutofit/>
          </a:bodyPr>
          <a:lstStyle/>
          <a:p>
            <a:r>
              <a:rPr lang="sl-SI" b="1" dirty="0"/>
              <a:t>Družba HSE EDT </a:t>
            </a:r>
            <a:r>
              <a:rPr lang="sl-SI" b="1" dirty="0" err="1"/>
              <a:t>d.o.o</a:t>
            </a:r>
            <a:r>
              <a:rPr lang="sl-SI" b="1" dirty="0"/>
              <a:t>. </a:t>
            </a:r>
            <a:r>
              <a:rPr lang="sl-SI" b="1" dirty="0" smtClean="0"/>
              <a:t/>
            </a:r>
            <a:br>
              <a:rPr lang="sl-SI" b="1" dirty="0" smtClean="0"/>
            </a:br>
            <a:r>
              <a:rPr lang="sl-SI" dirty="0" smtClean="0"/>
              <a:t>status </a:t>
            </a:r>
            <a:r>
              <a:rPr lang="sl-SI" dirty="0"/>
              <a:t>posrednika, trgovca in zbiralca odpadkov. </a:t>
            </a:r>
          </a:p>
        </p:txBody>
      </p:sp>
      <p:sp>
        <p:nvSpPr>
          <p:cNvPr id="4" name="Označba mesta besedila 3"/>
          <p:cNvSpPr>
            <a:spLocks noGrp="1"/>
          </p:cNvSpPr>
          <p:nvPr>
            <p:ph type="body" sz="half" idx="2"/>
          </p:nvPr>
        </p:nvSpPr>
        <p:spPr>
          <a:xfrm>
            <a:off x="4722812" y="2777065"/>
            <a:ext cx="6021388" cy="3736623"/>
          </a:xfrm>
        </p:spPr>
        <p:txBody>
          <a:bodyPr>
            <a:noAutofit/>
          </a:bodyPr>
          <a:lstStyle/>
          <a:p>
            <a:pPr algn="ctr">
              <a:spcAft>
                <a:spcPts val="0"/>
              </a:spcAft>
            </a:pPr>
            <a:r>
              <a:rPr lang="sl-SI" sz="2000" dirty="0">
                <a:latin typeface="Calibri" panose="020F0502020204030204" pitchFamily="34" charset="0"/>
                <a:ea typeface="Calibri" panose="020F0502020204030204" pitchFamily="34" charset="0"/>
                <a:cs typeface="Times New Roman" panose="02020603050405020304" pitchFamily="18" charset="0"/>
              </a:rPr>
              <a:t>V skladu z izdanim </a:t>
            </a:r>
            <a:r>
              <a:rPr lang="sl-SI" sz="2000" u="sng" dirty="0">
                <a:latin typeface="Calibri" panose="020F0502020204030204" pitchFamily="34" charset="0"/>
                <a:ea typeface="Calibri" panose="020F0502020204030204" pitchFamily="34" charset="0"/>
                <a:cs typeface="Times New Roman" panose="02020603050405020304" pitchFamily="18" charset="0"/>
              </a:rPr>
              <a:t>potrdilom za zbiranje </a:t>
            </a:r>
            <a:r>
              <a:rPr lang="sl-SI" sz="2000" dirty="0">
                <a:latin typeface="Calibri" panose="020F0502020204030204" pitchFamily="34" charset="0"/>
                <a:ea typeface="Calibri" panose="020F0502020204030204" pitchFamily="34" charset="0"/>
                <a:cs typeface="Times New Roman" panose="02020603050405020304" pitchFamily="18" charset="0"/>
              </a:rPr>
              <a:t>št. 35469-56/2018-5 z dne 29.1.2019 družba HSE EDT lahko zbira nenevarne odpadke s številkami odpadkov 10 01 01, 10 01 02 in 10 01 03, ki jih lahko tudi hkrati </a:t>
            </a:r>
            <a:r>
              <a:rPr lang="sl-SI" sz="2000" u="sng" dirty="0">
                <a:latin typeface="Calibri" panose="020F0502020204030204" pitchFamily="34" charset="0"/>
                <a:ea typeface="Calibri" panose="020F0502020204030204" pitchFamily="34" charset="0"/>
                <a:cs typeface="Times New Roman" panose="02020603050405020304" pitchFamily="18" charset="0"/>
              </a:rPr>
              <a:t>predhodno skladišči</a:t>
            </a:r>
            <a:r>
              <a:rPr lang="sl-SI" sz="2000" dirty="0">
                <a:latin typeface="Calibri" panose="020F0502020204030204" pitchFamily="34" charset="0"/>
                <a:ea typeface="Calibri" panose="020F0502020204030204" pitchFamily="34" charset="0"/>
                <a:cs typeface="Times New Roman" panose="02020603050405020304" pitchFamily="18" charset="0"/>
              </a:rPr>
              <a:t> v skupni količini do 3 000 000kg (</a:t>
            </a:r>
            <a:r>
              <a:rPr lang="sl-SI" sz="2000" b="1" dirty="0">
                <a:latin typeface="Calibri" panose="020F0502020204030204" pitchFamily="34" charset="0"/>
                <a:ea typeface="Calibri" panose="020F0502020204030204" pitchFamily="34" charset="0"/>
                <a:cs typeface="Times New Roman" panose="02020603050405020304" pitchFamily="18" charset="0"/>
              </a:rPr>
              <a:t>3000ton</a:t>
            </a:r>
            <a:r>
              <a:rPr lang="sl-SI" sz="2000" dirty="0">
                <a:latin typeface="Calibri" panose="020F0502020204030204" pitchFamily="34" charset="0"/>
                <a:ea typeface="Calibri" panose="020F0502020204030204" pitchFamily="34" charset="0"/>
                <a:cs typeface="Times New Roman" panose="02020603050405020304" pitchFamily="18" charset="0"/>
              </a:rPr>
              <a:t>) v zbirnem centru HSE ED 1, v </a:t>
            </a:r>
            <a:r>
              <a:rPr lang="sl-SI" sz="2000" u="sng" dirty="0">
                <a:latin typeface="Calibri" panose="020F0502020204030204" pitchFamily="34" charset="0"/>
                <a:ea typeface="Calibri" panose="020F0502020204030204" pitchFamily="34" charset="0"/>
                <a:cs typeface="Times New Roman" panose="02020603050405020304" pitchFamily="18" charset="0"/>
              </a:rPr>
              <a:t>pokritih prostorih</a:t>
            </a:r>
            <a:r>
              <a:rPr lang="sl-SI" sz="2000" dirty="0">
                <a:latin typeface="Calibri" panose="020F0502020204030204" pitchFamily="34" charset="0"/>
                <a:ea typeface="Calibri" panose="020F0502020204030204" pitchFamily="34" charset="0"/>
                <a:cs typeface="Times New Roman" panose="02020603050405020304" pitchFamily="18" charset="0"/>
              </a:rPr>
              <a:t> na </a:t>
            </a:r>
            <a:r>
              <a:rPr lang="sl-SI" sz="2000" u="sng" dirty="0">
                <a:latin typeface="Calibri" panose="020F0502020204030204" pitchFamily="34" charset="0"/>
                <a:ea typeface="Calibri" panose="020F0502020204030204" pitchFamily="34" charset="0"/>
                <a:cs typeface="Times New Roman" panose="02020603050405020304" pitchFamily="18" charset="0"/>
              </a:rPr>
              <a:t>armiranobetonskih tleh</a:t>
            </a:r>
            <a:r>
              <a:rPr lang="sl-SI" sz="2000" dirty="0">
                <a:latin typeface="Calibri" panose="020F0502020204030204" pitchFamily="34" charset="0"/>
                <a:ea typeface="Calibri" panose="020F0502020204030204" pitchFamily="34" charset="0"/>
                <a:cs typeface="Times New Roman" panose="02020603050405020304" pitchFamily="18" charset="0"/>
              </a:rPr>
              <a:t>. Pepel mora biti pakiran </a:t>
            </a:r>
            <a:r>
              <a:rPr lang="sl-SI" sz="2000" u="sng" dirty="0">
                <a:latin typeface="Calibri" panose="020F0502020204030204" pitchFamily="34" charset="0"/>
                <a:ea typeface="Calibri" panose="020F0502020204030204" pitchFamily="34" charset="0"/>
                <a:cs typeface="Times New Roman" panose="02020603050405020304" pitchFamily="18" charset="0"/>
              </a:rPr>
              <a:t>v tesno zaprtih vrečah '' big </a:t>
            </a:r>
            <a:r>
              <a:rPr lang="sl-SI" sz="2000" u="sng" dirty="0" err="1">
                <a:latin typeface="Calibri" panose="020F0502020204030204" pitchFamily="34" charset="0"/>
                <a:ea typeface="Calibri" panose="020F0502020204030204" pitchFamily="34" charset="0"/>
                <a:cs typeface="Times New Roman" panose="02020603050405020304" pitchFamily="18" charset="0"/>
              </a:rPr>
              <a:t>bag</a:t>
            </a:r>
            <a:r>
              <a:rPr lang="sl-SI" sz="2000" u="sng"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Označba mesta slike 2"/>
          <p:cNvSpPr txBox="1">
            <a:spLocks/>
          </p:cNvSpPr>
          <p:nvPr/>
        </p:nvSpPr>
        <p:spPr>
          <a:xfrm>
            <a:off x="706791" y="874889"/>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sp>
      <p:sp>
        <p:nvSpPr>
          <p:cNvPr id="6" name="Označba mesta slike 2"/>
          <p:cNvSpPr txBox="1">
            <a:spLocks/>
          </p:cNvSpPr>
          <p:nvPr/>
        </p:nvSpPr>
        <p:spPr>
          <a:xfrm>
            <a:off x="955146" y="835378"/>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sp>
      <p:pic>
        <p:nvPicPr>
          <p:cNvPr id="1026" name="Picture 2" descr="\\gess.local\profiles$\Zaposleni\nasta.doberlet\Downloads\IMG_240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65370" y="1123983"/>
            <a:ext cx="3554381" cy="40738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0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4722812" y="914400"/>
            <a:ext cx="6019800" cy="1676400"/>
          </a:xfrm>
        </p:spPr>
        <p:txBody>
          <a:bodyPr>
            <a:normAutofit/>
          </a:bodyPr>
          <a:lstStyle/>
          <a:p>
            <a:r>
              <a:rPr lang="sl-SI" b="1" dirty="0" smtClean="0">
                <a:solidFill>
                  <a:srgbClr val="C00000"/>
                </a:solidFill>
              </a:rPr>
              <a:t>Izračun?</a:t>
            </a:r>
            <a:r>
              <a:rPr lang="sl-SI" dirty="0" smtClean="0">
                <a:solidFill>
                  <a:srgbClr val="C00000"/>
                </a:solidFill>
              </a:rPr>
              <a:t> </a:t>
            </a:r>
            <a:r>
              <a:rPr lang="sl-SI" dirty="0" smtClean="0"/>
              <a:t/>
            </a:r>
            <a:br>
              <a:rPr lang="sl-SI" dirty="0" smtClean="0"/>
            </a:br>
            <a:r>
              <a:rPr lang="sl-SI" b="1" dirty="0" smtClean="0"/>
              <a:t>Ponovna neresnica ali zavajanje?</a:t>
            </a:r>
            <a:endParaRPr lang="sl-SI" b="1" dirty="0"/>
          </a:p>
        </p:txBody>
      </p:sp>
      <p:sp>
        <p:nvSpPr>
          <p:cNvPr id="4" name="Označba mesta besedila 3"/>
          <p:cNvSpPr>
            <a:spLocks noGrp="1"/>
          </p:cNvSpPr>
          <p:nvPr>
            <p:ph type="body" sz="half" idx="2"/>
          </p:nvPr>
        </p:nvSpPr>
        <p:spPr>
          <a:xfrm>
            <a:off x="4722812" y="2466812"/>
            <a:ext cx="5831534" cy="3748007"/>
          </a:xfrm>
        </p:spPr>
        <p:txBody>
          <a:bodyPr>
            <a:noAutofit/>
          </a:bodyPr>
          <a:lstStyle/>
          <a:p>
            <a:r>
              <a:rPr lang="sl-SI" sz="2400" dirty="0">
                <a:latin typeface="Arial" panose="020B0604020202020204" pitchFamily="34" charset="0"/>
                <a:cs typeface="Arial" panose="020B0604020202020204" pitchFamily="34" charset="0"/>
              </a:rPr>
              <a:t>Predmet aktualnega javnega naročila JH na  Portal javna naročila je prevzem pepela in žlindre v količini </a:t>
            </a:r>
            <a:r>
              <a:rPr lang="sl-SI" sz="2400" b="1" u="sng" dirty="0">
                <a:latin typeface="Arial" panose="020B0604020202020204" pitchFamily="34" charset="0"/>
                <a:cs typeface="Arial" panose="020B0604020202020204" pitchFamily="34" charset="0"/>
              </a:rPr>
              <a:t>23 000 ton za obdobje 2 let.</a:t>
            </a:r>
          </a:p>
          <a:p>
            <a:r>
              <a:rPr lang="sl-SI" sz="2400" dirty="0">
                <a:latin typeface="Arial" panose="020B0604020202020204" pitchFamily="34" charset="0"/>
                <a:cs typeface="Arial" panose="020B0604020202020204" pitchFamily="34" charset="0"/>
              </a:rPr>
              <a:t>V dopisu dne 22.10. 2019 navajate dogovor z Energetiko Ljubljana o prevzemu </a:t>
            </a:r>
            <a:r>
              <a:rPr lang="sl-SI" sz="2400" dirty="0" smtClean="0">
                <a:latin typeface="Arial" panose="020B0604020202020204" pitchFamily="34" charset="0"/>
                <a:cs typeface="Arial" panose="020B0604020202020204" pitchFamily="34" charset="0"/>
              </a:rPr>
              <a:t>predvidoma </a:t>
            </a:r>
            <a:r>
              <a:rPr lang="sl-SI" sz="2400" b="1" u="sng" dirty="0">
                <a:solidFill>
                  <a:srgbClr val="C00000"/>
                </a:solidFill>
                <a:latin typeface="Arial" panose="020B0604020202020204" pitchFamily="34" charset="0"/>
                <a:cs typeface="Arial" panose="020B0604020202020204" pitchFamily="34" charset="0"/>
              </a:rPr>
              <a:t>6000</a:t>
            </a:r>
            <a:r>
              <a:rPr lang="sl-SI" sz="2400" u="sng" dirty="0">
                <a:solidFill>
                  <a:srgbClr val="C00000"/>
                </a:solidFill>
                <a:latin typeface="Arial" panose="020B0604020202020204" pitchFamily="34" charset="0"/>
                <a:cs typeface="Arial" panose="020B0604020202020204" pitchFamily="34" charset="0"/>
              </a:rPr>
              <a:t> </a:t>
            </a:r>
            <a:r>
              <a:rPr lang="sl-SI" sz="2400" b="1" u="sng" dirty="0">
                <a:solidFill>
                  <a:srgbClr val="C00000"/>
                </a:solidFill>
                <a:latin typeface="Arial" panose="020B0604020202020204" pitchFamily="34" charset="0"/>
                <a:cs typeface="Arial" panose="020B0604020202020204" pitchFamily="34" charset="0"/>
              </a:rPr>
              <a:t>ton pepela 10 01 01 za 2 leti.</a:t>
            </a:r>
          </a:p>
        </p:txBody>
      </p:sp>
      <p:pic>
        <p:nvPicPr>
          <p:cNvPr id="5" name="Označba mesta slike 4"/>
          <p:cNvPicPr>
            <a:picLocks noGrp="1" noChangeAspect="1"/>
          </p:cNvPicPr>
          <p:nvPr>
            <p:ph type="pic" idx="1"/>
          </p:nvPr>
        </p:nvPicPr>
        <p:blipFill>
          <a:blip r:embed="rId2">
            <a:extLst>
              <a:ext uri="{28A0092B-C50C-407E-A947-70E740481C1C}">
                <a14:useLocalDpi xmlns:a14="http://schemas.microsoft.com/office/drawing/2010/main" val="0"/>
              </a:ext>
            </a:extLst>
          </a:blip>
          <a:srcRect l="29814" r="29814"/>
          <a:stretch>
            <a:fillRect/>
          </a:stretch>
        </p:blipFill>
        <p:spPr>
          <a:xfrm>
            <a:off x="446571" y="914400"/>
            <a:ext cx="3675978" cy="5122434"/>
          </a:xfrm>
          <a:prstGeom prst="rect">
            <a:avLst/>
          </a:prstGeom>
        </p:spPr>
      </p:pic>
    </p:spTree>
    <p:extLst>
      <p:ext uri="{BB962C8B-B14F-4D97-AF65-F5344CB8AC3E}">
        <p14:creationId xmlns:p14="http://schemas.microsoft.com/office/powerpoint/2010/main" val="3669708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Vprašanja za G. Ervina Renka</a:t>
            </a:r>
            <a:endParaRPr lang="sl-SI" dirty="0"/>
          </a:p>
        </p:txBody>
      </p:sp>
      <p:sp>
        <p:nvSpPr>
          <p:cNvPr id="3" name="Označba mesta vsebine 2"/>
          <p:cNvSpPr>
            <a:spLocks noGrp="1"/>
          </p:cNvSpPr>
          <p:nvPr>
            <p:ph idx="1"/>
          </p:nvPr>
        </p:nvSpPr>
        <p:spPr/>
        <p:txBody>
          <a:bodyPr>
            <a:normAutofit/>
          </a:bodyPr>
          <a:lstStyle/>
          <a:p>
            <a:pPr algn="ctr">
              <a:spcAft>
                <a:spcPts val="0"/>
              </a:spcAft>
            </a:pPr>
            <a:r>
              <a:rPr lang="sl-SI" b="1" dirty="0" smtClean="0">
                <a:solidFill>
                  <a:srgbClr val="002060"/>
                </a:solidFill>
                <a:latin typeface="Arial" panose="020B0604020202020204" pitchFamily="34" charset="0"/>
                <a:cs typeface="Arial" panose="020B0604020202020204" pitchFamily="34" charset="0"/>
              </a:rPr>
              <a:t>Kakšna je torej </a:t>
            </a:r>
            <a:r>
              <a:rPr lang="sl-SI"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sl-SI" b="1" dirty="0" smtClean="0">
                <a:solidFill>
                  <a:srgbClr val="002060"/>
                </a:solidFill>
                <a:latin typeface="Arial" panose="020B0604020202020204" pitchFamily="34" charset="0"/>
                <a:ea typeface="Calibri" panose="020F0502020204030204" pitchFamily="34" charset="0"/>
                <a:cs typeface="Arial" panose="020B0604020202020204" pitchFamily="34" charset="0"/>
              </a:rPr>
              <a:t>količina </a:t>
            </a:r>
            <a:r>
              <a:rPr lang="sl-SI" b="1" dirty="0">
                <a:solidFill>
                  <a:srgbClr val="002060"/>
                </a:solidFill>
                <a:latin typeface="Arial" panose="020B0604020202020204" pitchFamily="34" charset="0"/>
                <a:ea typeface="Calibri" panose="020F0502020204030204" pitchFamily="34" charset="0"/>
                <a:cs typeface="Arial" panose="020B0604020202020204" pitchFamily="34" charset="0"/>
              </a:rPr>
              <a:t>prevzetega odpadka?</a:t>
            </a:r>
            <a:endParaRPr lang="sl-SI"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lgn="ctr">
              <a:spcAft>
                <a:spcPts val="0"/>
              </a:spcAft>
              <a:buNone/>
            </a:pPr>
            <a:r>
              <a:rPr lang="sl-SI" b="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sl-SI"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sl-SI" b="1" dirty="0">
                <a:solidFill>
                  <a:srgbClr val="002060"/>
                </a:solidFill>
                <a:latin typeface="Arial" panose="020B0604020202020204" pitchFamily="34" charset="0"/>
                <a:ea typeface="Calibri" panose="020F0502020204030204" pitchFamily="34" charset="0"/>
                <a:cs typeface="Arial" panose="020B0604020202020204" pitchFamily="34" charset="0"/>
              </a:rPr>
              <a:t>Kako poteka prevzem pepela od 24.10.2019 dalje</a:t>
            </a:r>
            <a:r>
              <a:rPr lang="sl-SI" b="1" dirty="0" smtClean="0">
                <a:solidFill>
                  <a:srgbClr val="002060"/>
                </a:solidFill>
                <a:latin typeface="Arial" panose="020B0604020202020204" pitchFamily="34" charset="0"/>
                <a:ea typeface="Calibri" panose="020F0502020204030204" pitchFamily="34" charset="0"/>
                <a:cs typeface="Arial" panose="020B0604020202020204" pitchFamily="34" charset="0"/>
              </a:rPr>
              <a:t>? Kot javno </a:t>
            </a:r>
            <a:r>
              <a:rPr lang="sl-SI" b="1" dirty="0">
                <a:solidFill>
                  <a:srgbClr val="002060"/>
                </a:solidFill>
                <a:latin typeface="Arial" panose="020B0604020202020204" pitchFamily="34" charset="0"/>
                <a:ea typeface="Calibri" panose="020F0502020204030204" pitchFamily="34" charset="0"/>
                <a:cs typeface="Arial" panose="020B0604020202020204" pitchFamily="34" charset="0"/>
              </a:rPr>
              <a:t>naročilo?</a:t>
            </a:r>
          </a:p>
          <a:p>
            <a:pPr marL="0" indent="0" algn="ctr">
              <a:spcAft>
                <a:spcPts val="0"/>
              </a:spcAft>
              <a:buNone/>
            </a:pPr>
            <a:r>
              <a:rPr lang="sl-SI"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algn="ctr">
              <a:spcAft>
                <a:spcPts val="0"/>
              </a:spcAft>
            </a:pPr>
            <a:r>
              <a:rPr lang="sl-SI" b="1" dirty="0">
                <a:solidFill>
                  <a:srgbClr val="002060"/>
                </a:solidFill>
                <a:latin typeface="Arial" panose="020B0604020202020204" pitchFamily="34" charset="0"/>
                <a:ea typeface="Calibri" panose="020F0502020204030204" pitchFamily="34" charset="0"/>
                <a:cs typeface="Arial" panose="020B0604020202020204" pitchFamily="34" charset="0"/>
              </a:rPr>
              <a:t>Kako je potekal prevzem pepela po zaprtju Moravč (</a:t>
            </a:r>
            <a:r>
              <a:rPr lang="sl-SI" b="1" dirty="0" smtClean="0">
                <a:solidFill>
                  <a:srgbClr val="002060"/>
                </a:solidFill>
                <a:latin typeface="Arial" panose="020B0604020202020204" pitchFamily="34" charset="0"/>
                <a:ea typeface="Calibri" panose="020F0502020204030204" pitchFamily="34" charset="0"/>
                <a:cs typeface="Arial" panose="020B0604020202020204" pitchFamily="34" charset="0"/>
              </a:rPr>
              <a:t>julija letos) </a:t>
            </a:r>
            <a:r>
              <a:rPr lang="sl-SI" b="1" dirty="0">
                <a:solidFill>
                  <a:srgbClr val="002060"/>
                </a:solidFill>
                <a:latin typeface="Arial" panose="020B0604020202020204" pitchFamily="34" charset="0"/>
                <a:ea typeface="Calibri" panose="020F0502020204030204" pitchFamily="34" charset="0"/>
                <a:cs typeface="Arial" panose="020B0604020202020204" pitchFamily="34" charset="0"/>
              </a:rPr>
              <a:t>do izdaje inšpekcijske odločbe o prenehanju prevzema? </a:t>
            </a:r>
            <a:endParaRPr lang="sl-SI"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lgn="ctr">
              <a:spcAft>
                <a:spcPts val="0"/>
              </a:spcAft>
              <a:buNone/>
            </a:pPr>
            <a:endParaRPr lang="sl-SI"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sl-SI" b="1" dirty="0" smtClean="0">
                <a:solidFill>
                  <a:srgbClr val="002060"/>
                </a:solidFill>
                <a:latin typeface="Arial" panose="020B0604020202020204" pitchFamily="34" charset="0"/>
                <a:ea typeface="Calibri" panose="020F0502020204030204" pitchFamily="34" charset="0"/>
                <a:cs typeface="Arial" panose="020B0604020202020204" pitchFamily="34" charset="0"/>
              </a:rPr>
              <a:t>Kdo bo pepel predelal?</a:t>
            </a:r>
            <a:endParaRPr lang="sl-SI"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262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3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Holdinga – Energetika </a:t>
            </a:r>
            <a:r>
              <a:rPr lang="sl-SI" dirty="0" smtClean="0"/>
              <a:t>Ljubljana O OKOLJEVARSTVENEM DOVOLJENJU</a:t>
            </a:r>
            <a:endParaRPr lang="sl-SI" dirty="0"/>
          </a:p>
        </p:txBody>
      </p:sp>
      <p:sp>
        <p:nvSpPr>
          <p:cNvPr id="3" name="Označba mesta vsebine 2"/>
          <p:cNvSpPr>
            <a:spLocks noGrp="1"/>
          </p:cNvSpPr>
          <p:nvPr>
            <p:ph idx="1"/>
          </p:nvPr>
        </p:nvSpPr>
        <p:spPr>
          <a:xfrm>
            <a:off x="684211" y="146756"/>
            <a:ext cx="10955015" cy="4583288"/>
          </a:xfrm>
        </p:spPr>
        <p:txBody>
          <a:bodyPr>
            <a:normAutofit/>
          </a:bodyPr>
          <a:lstStyle/>
          <a:p>
            <a:pPr marL="0" indent="0">
              <a:spcAft>
                <a:spcPts val="0"/>
              </a:spcAft>
              <a:buNone/>
            </a:pPr>
            <a:r>
              <a:rPr lang="sl-SI" dirty="0">
                <a:solidFill>
                  <a:srgbClr val="002060"/>
                </a:solidFill>
                <a:latin typeface="Calibri" panose="020F0502020204030204" pitchFamily="34" charset="0"/>
                <a:ea typeface="Calibri" panose="020F0502020204030204" pitchFamily="34" charset="0"/>
                <a:cs typeface="Times New Roman" panose="02020603050405020304" pitchFamily="18" charset="0"/>
              </a:rPr>
              <a:t>Naročnik kot povzročitelj odpadka mora poskrbeti, da se izvede oddaja pepela in žlindra skladno </a:t>
            </a:r>
            <a:r>
              <a:rPr lang="sl-SI"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z Uredbo o odpadkih</a:t>
            </a:r>
            <a:r>
              <a:rPr lang="sl-SI"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0" indent="0">
              <a:spcAft>
                <a:spcPts val="0"/>
              </a:spcAft>
              <a:buNone/>
            </a:pPr>
            <a:r>
              <a:rPr lang="sl-SI"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sl-SI" dirty="0">
                <a:solidFill>
                  <a:srgbClr val="002060"/>
                </a:solidFill>
                <a:latin typeface="Calibri" panose="020F0502020204030204" pitchFamily="34" charset="0"/>
                <a:ea typeface="Calibri" panose="020F0502020204030204" pitchFamily="34" charset="0"/>
                <a:cs typeface="Times New Roman" panose="02020603050405020304" pitchFamily="18" charset="0"/>
              </a:rPr>
              <a:t>Oddaja odpadkov je oddaja odpadkov v nadaljnje ravnanje z </a:t>
            </a:r>
            <a:r>
              <a:rPr lang="sl-SI"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evidenčnim listom</a:t>
            </a:r>
            <a:r>
              <a:rPr lang="sl-SI" dirty="0">
                <a:solidFill>
                  <a:srgbClr val="002060"/>
                </a:solidFill>
                <a:latin typeface="Calibri" panose="020F0502020204030204" pitchFamily="34" charset="0"/>
                <a:ea typeface="Calibri" panose="020F0502020204030204" pitchFamily="34" charset="0"/>
                <a:cs typeface="Times New Roman" panose="02020603050405020304" pitchFamily="18" charset="0"/>
              </a:rPr>
              <a:t>. Evidenčni list vsebuje podatke poleg izvirnega povzročitelja odpadkov tudi podatke o zbiralcu ali izvajalcu obdelave. </a:t>
            </a:r>
            <a:endParaRPr lang="sl-SI"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sl-SI"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Obdelava </a:t>
            </a:r>
            <a:r>
              <a:rPr lang="sl-SI" dirty="0">
                <a:solidFill>
                  <a:srgbClr val="002060"/>
                </a:solidFill>
                <a:latin typeface="Calibri" panose="020F0502020204030204" pitchFamily="34" charset="0"/>
                <a:ea typeface="Calibri" panose="020F0502020204030204" pitchFamily="34" charset="0"/>
                <a:cs typeface="Times New Roman" panose="02020603050405020304" pitchFamily="18" charset="0"/>
              </a:rPr>
              <a:t>so postopki predelave ali odstranjevanja, vključno s pripravo za predelavo ali odstranjevanje. Če bo ponudnik izvajal predelavo odpadka, mora imeti </a:t>
            </a:r>
            <a:r>
              <a:rPr lang="sl-SI"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okoljevarstveno dovoljenje za predelavo</a:t>
            </a:r>
            <a:r>
              <a:rPr lang="sl-SI" dirty="0">
                <a:solidFill>
                  <a:srgbClr val="002060"/>
                </a:solidFill>
                <a:latin typeface="Calibri" panose="020F0502020204030204" pitchFamily="34" charset="0"/>
                <a:ea typeface="Calibri" panose="020F0502020204030204" pitchFamily="34" charset="0"/>
                <a:cs typeface="Times New Roman" panose="02020603050405020304" pitchFamily="18" charset="0"/>
              </a:rPr>
              <a:t>, če bo ponudnik izvajal odstranjevanje-odlaganje mora imeti </a:t>
            </a:r>
            <a:r>
              <a:rPr lang="sl-SI"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okoljevarstvenega dovoljenje za odstranjevanje-odlaganje</a:t>
            </a:r>
            <a:r>
              <a:rPr lang="sl-SI"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sl-SI"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sl-SI"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Torej</a:t>
            </a:r>
            <a:r>
              <a:rPr lang="sl-SI" dirty="0">
                <a:solidFill>
                  <a:srgbClr val="002060"/>
                </a:solidFill>
                <a:latin typeface="Calibri" panose="020F0502020204030204" pitchFamily="34" charset="0"/>
                <a:ea typeface="Calibri" panose="020F0502020204030204" pitchFamily="34" charset="0"/>
                <a:cs typeface="Times New Roman" panose="02020603050405020304" pitchFamily="18" charset="0"/>
              </a:rPr>
              <a:t>, ponudnik mora v ponudbi priložiti ali okoljevarstveno dovoljenje za predelavo ali okoljevarstveno dovoljenje za odstranjevanje ali pooblastilo za zbiranje. </a:t>
            </a:r>
            <a:endParaRPr lang="sl-SI"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sl-SI" dirty="0">
                <a:solidFill>
                  <a:srgbClr val="002060"/>
                </a:solidFill>
                <a:latin typeface="Calibri" panose="020F0502020204030204" pitchFamily="34" charset="0"/>
                <a:ea typeface="Calibri" panose="020F0502020204030204" pitchFamily="34" charset="0"/>
                <a:cs typeface="Times New Roman" panose="02020603050405020304" pitchFamily="18" charset="0"/>
              </a:rPr>
              <a:t>Samo STS ni potreben, lahko pa ga ponudnik priloži, če ima dovoljenje za </a:t>
            </a:r>
            <a:r>
              <a:rPr lang="sl-SI"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predelavo.                                   </a:t>
            </a:r>
            <a:r>
              <a:rPr lang="sl-SI"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(dobeseden prepis odgovora)</a:t>
            </a:r>
            <a:endParaRPr lang="sl-SI"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sl-SI"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4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684213" y="685799"/>
            <a:ext cx="10058400" cy="4428067"/>
          </a:xfrm>
        </p:spPr>
        <p:txBody>
          <a:bodyPr>
            <a:normAutofit fontScale="90000"/>
          </a:bodyPr>
          <a:lstStyle/>
          <a:p>
            <a:r>
              <a:rPr lang="sl-SI" i="1" dirty="0"/>
              <a:t/>
            </a:r>
            <a:br>
              <a:rPr lang="sl-SI" i="1" dirty="0"/>
            </a:br>
            <a:r>
              <a:rPr lang="sl-SI" sz="2000" i="1" dirty="0">
                <a:solidFill>
                  <a:srgbClr val="002060"/>
                </a:solidFill>
                <a:latin typeface="Arial" panose="020B0604020202020204" pitchFamily="34" charset="0"/>
                <a:cs typeface="Arial" panose="020B0604020202020204" pitchFamily="34" charset="0"/>
              </a:rPr>
              <a:t>OS dovoljuje družbi HSE EDT prevzemati in skladiščiti pepel iz TE TOL na podlagi analize že skladiščenega materiala, ki so jo izdelali v </a:t>
            </a:r>
            <a:r>
              <a:rPr lang="sl-SI" sz="2000" i="1" dirty="0" smtClean="0">
                <a:solidFill>
                  <a:srgbClr val="002060"/>
                </a:solidFill>
                <a:latin typeface="Arial" panose="020B0604020202020204" pitchFamily="34" charset="0"/>
                <a:cs typeface="Arial" panose="020B0604020202020204" pitchFamily="34" charset="0"/>
              </a:rPr>
              <a:t>RTCZ, </a:t>
            </a:r>
            <a:r>
              <a:rPr lang="sl-SI" sz="2000" i="1" dirty="0">
                <a:solidFill>
                  <a:srgbClr val="002060"/>
                </a:solidFill>
                <a:latin typeface="Arial" panose="020B0604020202020204" pitchFamily="34" charset="0"/>
                <a:cs typeface="Arial" panose="020B0604020202020204" pitchFamily="34" charset="0"/>
              </a:rPr>
              <a:t>neskladno z Uredbo o odpadkih in Pravilnikom o izdelavi Ocene </a:t>
            </a:r>
            <a:r>
              <a:rPr lang="sl-SI" sz="2000" i="1" dirty="0" smtClean="0">
                <a:solidFill>
                  <a:srgbClr val="002060"/>
                </a:solidFill>
                <a:latin typeface="Arial" panose="020B0604020202020204" pitchFamily="34" charset="0"/>
                <a:cs typeface="Arial" panose="020B0604020202020204" pitchFamily="34" charset="0"/>
              </a:rPr>
              <a:t>odpadka.</a:t>
            </a:r>
            <a:br>
              <a:rPr lang="sl-SI" sz="2000" i="1" dirty="0" smtClean="0">
                <a:solidFill>
                  <a:srgbClr val="002060"/>
                </a:solidFill>
                <a:latin typeface="Arial" panose="020B0604020202020204" pitchFamily="34" charset="0"/>
                <a:cs typeface="Arial" panose="020B0604020202020204" pitchFamily="34" charset="0"/>
              </a:rPr>
            </a:br>
            <a:r>
              <a:rPr lang="sl-SI" sz="2000" i="1" dirty="0" smtClean="0">
                <a:solidFill>
                  <a:srgbClr val="002060"/>
                </a:solidFill>
                <a:latin typeface="Arial" panose="020B0604020202020204" pitchFamily="34" charset="0"/>
                <a:cs typeface="Arial" panose="020B0604020202020204" pitchFamily="34" charset="0"/>
              </a:rPr>
              <a:t/>
            </a:r>
            <a:br>
              <a:rPr lang="sl-SI" sz="2000" i="1" dirty="0" smtClean="0">
                <a:solidFill>
                  <a:srgbClr val="002060"/>
                </a:solidFill>
                <a:latin typeface="Arial" panose="020B0604020202020204" pitchFamily="34" charset="0"/>
                <a:cs typeface="Arial" panose="020B0604020202020204" pitchFamily="34" charset="0"/>
              </a:rPr>
            </a:br>
            <a:r>
              <a:rPr lang="sl-SI" sz="2000" dirty="0">
                <a:solidFill>
                  <a:srgbClr val="222222"/>
                </a:solidFill>
                <a:latin typeface="Helvetica Neue"/>
              </a:rPr>
              <a:t>12.člen Uredbe o odlagališčih odpadkov določa: ''Izdelavo ocene odpadkov mora zagotoviti imetnik odpadkov, ki odda odpadek v odlaganje.''</a:t>
            </a:r>
            <a:br>
              <a:rPr lang="sl-SI" sz="2000" dirty="0">
                <a:solidFill>
                  <a:srgbClr val="222222"/>
                </a:solidFill>
                <a:latin typeface="Helvetica Neue"/>
              </a:rPr>
            </a:br>
            <a:r>
              <a:rPr lang="sl-SI" sz="2000" dirty="0">
                <a:solidFill>
                  <a:srgbClr val="222222"/>
                </a:solidFill>
                <a:latin typeface="Helvetica Neue"/>
              </a:rPr>
              <a:t/>
            </a:r>
            <a:br>
              <a:rPr lang="sl-SI" sz="2000" dirty="0">
                <a:solidFill>
                  <a:srgbClr val="222222"/>
                </a:solidFill>
                <a:latin typeface="Helvetica Neue"/>
              </a:rPr>
            </a:br>
            <a:r>
              <a:rPr lang="sl-SI" sz="2000" dirty="0">
                <a:solidFill>
                  <a:srgbClr val="222222"/>
                </a:solidFill>
                <a:latin typeface="Helvetica Neue"/>
              </a:rPr>
              <a:t/>
            </a:r>
            <a:br>
              <a:rPr lang="sl-SI" sz="2000" dirty="0">
                <a:solidFill>
                  <a:srgbClr val="222222"/>
                </a:solidFill>
                <a:latin typeface="Helvetica Neue"/>
              </a:rPr>
            </a:br>
            <a:r>
              <a:rPr lang="sl-SI" sz="2000" dirty="0">
                <a:solidFill>
                  <a:srgbClr val="222222"/>
                </a:solidFill>
                <a:latin typeface="Helvetica Neue"/>
              </a:rPr>
              <a:t>V našem primeru je imetnik odpadka ENERGETIKA LJUBLJANA - enota TE TOL. Pomeni, da bi</a:t>
            </a:r>
            <a:r>
              <a:rPr lang="sl-SI" sz="2000" u="sng" dirty="0">
                <a:solidFill>
                  <a:srgbClr val="222222"/>
                </a:solidFill>
                <a:latin typeface="Helvetica Neue"/>
              </a:rPr>
              <a:t> lahko novo oceno predložil samo </a:t>
            </a:r>
            <a:r>
              <a:rPr lang="sl-SI" sz="2000" b="1" u="sng" dirty="0">
                <a:solidFill>
                  <a:srgbClr val="222222"/>
                </a:solidFill>
                <a:latin typeface="Helvetica Neue"/>
              </a:rPr>
              <a:t>TE TOL</a:t>
            </a:r>
            <a:r>
              <a:rPr lang="sl-SI" sz="2000" u="sng" dirty="0" smtClean="0">
                <a:solidFill>
                  <a:srgbClr val="222222"/>
                </a:solidFill>
                <a:latin typeface="Helvetica Neue"/>
              </a:rPr>
              <a:t>!!!!</a:t>
            </a:r>
            <a:br>
              <a:rPr lang="sl-SI" sz="2000" u="sng" dirty="0" smtClean="0">
                <a:solidFill>
                  <a:srgbClr val="222222"/>
                </a:solidFill>
                <a:latin typeface="Helvetica Neue"/>
              </a:rPr>
            </a:br>
            <a:r>
              <a:rPr lang="sl-SI" sz="2000" u="sng" dirty="0">
                <a:solidFill>
                  <a:srgbClr val="222222"/>
                </a:solidFill>
                <a:latin typeface="Helvetica Neue"/>
              </a:rPr>
              <a:t/>
            </a:r>
            <a:br>
              <a:rPr lang="sl-SI" sz="2000" u="sng" dirty="0">
                <a:solidFill>
                  <a:srgbClr val="222222"/>
                </a:solidFill>
                <a:latin typeface="Helvetica Neue"/>
              </a:rPr>
            </a:br>
            <a:endParaRPr lang="sl-SI" sz="2000" u="sng" dirty="0">
              <a:solidFill>
                <a:srgbClr val="002060"/>
              </a:solidFill>
              <a:latin typeface="Arial" panose="020B0604020202020204" pitchFamily="34" charset="0"/>
              <a:cs typeface="Arial" panose="020B0604020202020204" pitchFamily="34" charset="0"/>
            </a:endParaRPr>
          </a:p>
        </p:txBody>
      </p:sp>
      <p:sp>
        <p:nvSpPr>
          <p:cNvPr id="3" name="Označba mesta besedila 2"/>
          <p:cNvSpPr>
            <a:spLocks noGrp="1"/>
          </p:cNvSpPr>
          <p:nvPr>
            <p:ph type="body" idx="1"/>
          </p:nvPr>
        </p:nvSpPr>
        <p:spPr>
          <a:xfrm>
            <a:off x="684212" y="5253925"/>
            <a:ext cx="8535988" cy="740474"/>
          </a:xfrm>
        </p:spPr>
        <p:txBody>
          <a:bodyPr>
            <a:normAutofit/>
          </a:bodyPr>
          <a:lstStyle/>
          <a:p>
            <a:r>
              <a:rPr lang="sl-SI" sz="3200" b="1" dirty="0" smtClean="0">
                <a:solidFill>
                  <a:schemeClr val="tx1"/>
                </a:solidFill>
                <a:latin typeface="Arial" panose="020B0604020202020204" pitchFamily="34" charset="0"/>
                <a:cs typeface="Arial" panose="020B0604020202020204" pitchFamily="34" charset="0"/>
              </a:rPr>
              <a:t>OCENA   ODPADKA</a:t>
            </a:r>
            <a:endParaRPr lang="sl-SI"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70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latin typeface="Arial" panose="020B0604020202020204" pitchFamily="34" charset="0"/>
                <a:cs typeface="Arial" panose="020B0604020202020204" pitchFamily="34" charset="0"/>
              </a:rPr>
              <a:t>RAZLIČNA  SODELOVANJA - vpogled v ozadja</a:t>
            </a:r>
            <a:endParaRPr lang="sl-SI" b="1" dirty="0">
              <a:latin typeface="Arial" panose="020B0604020202020204" pitchFamily="34" charset="0"/>
              <a:cs typeface="Arial" panose="020B0604020202020204" pitchFamily="34" charset="0"/>
            </a:endParaRPr>
          </a:p>
        </p:txBody>
      </p:sp>
      <p:pic>
        <p:nvPicPr>
          <p:cNvPr id="2050" name="Picture 2" descr="Rezultat iskanja slik za zveze in poznanstv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3423" y="124178"/>
            <a:ext cx="9290756" cy="436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6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53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t>KAJ ŽELIMO? </a:t>
            </a:r>
            <a:endParaRPr lang="sl-SI" b="1" dirty="0"/>
          </a:p>
        </p:txBody>
      </p:sp>
      <p:pic>
        <p:nvPicPr>
          <p:cNvPr id="3074" name="Picture 2" descr="Rezultat iskanja slik za občina trbovlj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8313" y="685800"/>
            <a:ext cx="6426200"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1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4211" y="4809066"/>
            <a:ext cx="9916055" cy="1749777"/>
          </a:xfrm>
        </p:spPr>
        <p:txBody>
          <a:bodyPr>
            <a:normAutofit/>
          </a:bodyPr>
          <a:lstStyle/>
          <a:p>
            <a:pPr algn="ctr"/>
            <a:r>
              <a:rPr lang="sl-SI" dirty="0" smtClean="0"/>
              <a:t>Občani Trbovelj sporočamo SVOJ </a:t>
            </a:r>
            <a:r>
              <a:rPr lang="sl-SI" b="1" u="sng" dirty="0" smtClean="0">
                <a:solidFill>
                  <a:srgbClr val="C00000"/>
                </a:solidFill>
              </a:rPr>
              <a:t>odločni </a:t>
            </a:r>
            <a:r>
              <a:rPr lang="sl-SI" u="sng" dirty="0" smtClean="0"/>
              <a:t> </a:t>
            </a:r>
            <a:r>
              <a:rPr lang="sl-SI" b="1" u="sng" dirty="0" smtClean="0">
                <a:solidFill>
                  <a:srgbClr val="C00000"/>
                </a:solidFill>
              </a:rPr>
              <a:t>NE</a:t>
            </a:r>
            <a:r>
              <a:rPr lang="sl-SI" u="sng" dirty="0" smtClean="0">
                <a:solidFill>
                  <a:srgbClr val="C00000"/>
                </a:solidFill>
              </a:rPr>
              <a:t> </a:t>
            </a:r>
            <a:r>
              <a:rPr lang="sl-SI" u="sng" dirty="0" smtClean="0"/>
              <a:t> </a:t>
            </a:r>
            <a:r>
              <a:rPr lang="sl-SI" dirty="0" smtClean="0"/>
              <a:t>ONESNAŽEVANJU TRBOVELJ!</a:t>
            </a:r>
            <a:endParaRPr lang="sl-SI"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5956" y="259645"/>
            <a:ext cx="8952088" cy="4346222"/>
          </a:xfrm>
        </p:spPr>
      </p:pic>
      <p:pic>
        <p:nvPicPr>
          <p:cNvPr id="5" name="Označba mesta vseb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356" y="412045"/>
            <a:ext cx="8952088" cy="4346222"/>
          </a:xfrm>
          <a:prstGeom prst="rect">
            <a:avLst/>
          </a:prstGeom>
        </p:spPr>
      </p:pic>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92" y="259645"/>
            <a:ext cx="11459475" cy="4498622"/>
          </a:xfrm>
          <a:prstGeom prst="rect">
            <a:avLst/>
          </a:prstGeom>
        </p:spPr>
      </p:pic>
    </p:spTree>
    <p:extLst>
      <p:ext uri="{BB962C8B-B14F-4D97-AF65-F5344CB8AC3E}">
        <p14:creationId xmlns:p14="http://schemas.microsoft.com/office/powerpoint/2010/main" val="1622555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sl-SI" sz="9600" b="1" dirty="0" smtClean="0"/>
              <a:t>MI  VEMO!</a:t>
            </a:r>
            <a:endParaRPr lang="sl-SI" sz="9600" b="1" dirty="0"/>
          </a:p>
        </p:txBody>
      </p:sp>
      <p:pic>
        <p:nvPicPr>
          <p:cNvPr id="4098" name="Picture 2" descr="Rezultat iskanja slik za protest zasavce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6268" y="225778"/>
            <a:ext cx="8218310" cy="426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61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4212" y="4402668"/>
            <a:ext cx="9774238" cy="2455332"/>
          </a:xfrm>
        </p:spPr>
        <p:txBody>
          <a:bodyPr>
            <a:normAutofit fontScale="90000"/>
          </a:bodyPr>
          <a:lstStyle/>
          <a:p>
            <a:r>
              <a:rPr lang="sl-SI" dirty="0" smtClean="0"/>
              <a:t>SKLEP  6. SEJE OS TRBOVLJE:</a:t>
            </a:r>
            <a:br>
              <a:rPr lang="sl-SI" dirty="0" smtClean="0"/>
            </a:br>
            <a:r>
              <a:rPr lang="sl-SI" sz="2000" dirty="0" smtClean="0">
                <a:solidFill>
                  <a:schemeClr val="bg1"/>
                </a:solidFill>
              </a:rPr>
              <a:t>RTH </a:t>
            </a:r>
            <a:r>
              <a:rPr lang="sl-SI" sz="2000" dirty="0" err="1" smtClean="0">
                <a:solidFill>
                  <a:schemeClr val="bg1"/>
                </a:solidFill>
              </a:rPr>
              <a:t>d.o.o</a:t>
            </a:r>
            <a:r>
              <a:rPr lang="sl-SI" sz="2000" dirty="0" smtClean="0">
                <a:solidFill>
                  <a:schemeClr val="bg1"/>
                </a:solidFill>
              </a:rPr>
              <a:t>.-v likvidaciji lahko nadaljuje s sanacijo degradiranih površin na območju Bukove gore ob upoštevanju vseh predpisov, ki veljajo za to področje v skladu z okoljevarstvenim dovoljenjem.</a:t>
            </a:r>
            <a:r>
              <a:rPr lang="sl-SI" dirty="0" smtClean="0"/>
              <a:t/>
            </a:r>
            <a:br>
              <a:rPr lang="sl-SI" dirty="0" smtClean="0"/>
            </a:br>
            <a:r>
              <a:rPr lang="sl-SI" dirty="0" smtClean="0"/>
              <a:t/>
            </a:r>
            <a:br>
              <a:rPr lang="sl-SI" dirty="0" smtClean="0"/>
            </a:br>
            <a:endParaRPr lang="sl-SI"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 y="59126"/>
            <a:ext cx="11441571" cy="4250489"/>
          </a:xfrm>
          <a:prstGeom prst="rect">
            <a:avLst/>
          </a:prstGeom>
        </p:spPr>
      </p:pic>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73" y="0"/>
            <a:ext cx="11441571" cy="4250489"/>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9" y="59126"/>
            <a:ext cx="11649080" cy="4250489"/>
          </a:xfrm>
          <a:prstGeom prst="rect">
            <a:avLst/>
          </a:prstGeom>
        </p:spPr>
      </p:pic>
    </p:spTree>
    <p:extLst>
      <p:ext uri="{BB962C8B-B14F-4D97-AF65-F5344CB8AC3E}">
        <p14:creationId xmlns:p14="http://schemas.microsoft.com/office/powerpoint/2010/main" val="10074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684212" y="5023556"/>
            <a:ext cx="8534400" cy="970844"/>
          </a:xfrm>
        </p:spPr>
        <p:txBody>
          <a:bodyPr>
            <a:normAutofit fontScale="90000"/>
          </a:bodyPr>
          <a:lstStyle/>
          <a:p>
            <a:r>
              <a:rPr lang="sl-SI" dirty="0" smtClean="0"/>
              <a:t/>
            </a:r>
            <a:br>
              <a:rPr lang="sl-SI" dirty="0" smtClean="0"/>
            </a:br>
            <a:r>
              <a:rPr lang="sl-SI" sz="2200" dirty="0">
                <a:hlinkClick r:id="rId2"/>
              </a:rPr>
              <a:t>https://radioprvi.rtvslo.si/2019/08/studio-ob-17-00-80/</a:t>
            </a:r>
            <a:r>
              <a:rPr lang="sl-SI" dirty="0" smtClean="0"/>
              <a:t/>
            </a:r>
            <a:br>
              <a:rPr lang="sl-SI" dirty="0" smtClean="0"/>
            </a:br>
            <a:endParaRPr lang="sl-SI" dirty="0"/>
          </a:p>
        </p:txBody>
      </p:sp>
      <p:sp>
        <p:nvSpPr>
          <p:cNvPr id="3" name="Označba mesta vsebine 2"/>
          <p:cNvSpPr>
            <a:spLocks noGrp="1"/>
          </p:cNvSpPr>
          <p:nvPr>
            <p:ph idx="1"/>
          </p:nvPr>
        </p:nvSpPr>
        <p:spPr>
          <a:xfrm>
            <a:off x="684212" y="158044"/>
            <a:ext cx="8534400" cy="4865512"/>
          </a:xfrm>
        </p:spPr>
        <p:txBody>
          <a:bodyPr>
            <a:normAutofit fontScale="85000" lnSpcReduction="20000"/>
          </a:bodyPr>
          <a:lstStyle/>
          <a:p>
            <a:pPr marL="0" indent="0">
              <a:buNone/>
            </a:pPr>
            <a:r>
              <a:rPr lang="sl-SI" sz="2800" b="1" u="sng" dirty="0" smtClean="0"/>
              <a:t>Oblikovanje sklepa kljub:</a:t>
            </a:r>
          </a:p>
          <a:p>
            <a:pPr marL="0" indent="0">
              <a:buNone/>
            </a:pPr>
            <a:endParaRPr lang="sl-SI" sz="2600" dirty="0" smtClean="0"/>
          </a:p>
          <a:p>
            <a:pPr>
              <a:buFont typeface="Wingdings" panose="05000000000000000000" pitchFamily="2" charset="2"/>
              <a:buChar char="Ø"/>
            </a:pPr>
            <a:r>
              <a:rPr lang="sl-SI" sz="2600" dirty="0" smtClean="0"/>
              <a:t>Dokazom CI Trbovlje o nezakonitem delu RTH in HSE EDT.</a:t>
            </a:r>
          </a:p>
          <a:p>
            <a:pPr marL="0" indent="0">
              <a:buNone/>
            </a:pPr>
            <a:r>
              <a:rPr lang="sl-SI" sz="1800" dirty="0" smtClean="0"/>
              <a:t>Gradivo </a:t>
            </a:r>
            <a:r>
              <a:rPr lang="sl-SI" sz="1800" dirty="0"/>
              <a:t>za </a:t>
            </a:r>
            <a:r>
              <a:rPr lang="sl-SI" sz="1800" dirty="0" smtClean="0"/>
              <a:t>6. sejo </a:t>
            </a:r>
            <a:r>
              <a:rPr lang="sl-SI" sz="1800" dirty="0"/>
              <a:t>občinskega sveta Občine Trbovlje glede problematike:</a:t>
            </a:r>
          </a:p>
          <a:p>
            <a:pPr marL="0" indent="0">
              <a:buNone/>
            </a:pPr>
            <a:r>
              <a:rPr lang="sl-SI" sz="1800" dirty="0"/>
              <a:t>skladiščenje</a:t>
            </a:r>
            <a:r>
              <a:rPr lang="sl-SI" sz="1800" dirty="0" smtClean="0"/>
              <a:t>, zbiranje</a:t>
            </a:r>
            <a:r>
              <a:rPr lang="sl-SI" sz="1800" dirty="0"/>
              <a:t>, obdelava/predelava, odlaganje  </a:t>
            </a:r>
            <a:r>
              <a:rPr lang="sl-SI" sz="1800" dirty="0" smtClean="0"/>
              <a:t>elektro-filtrskega </a:t>
            </a:r>
            <a:r>
              <a:rPr lang="sl-SI" sz="1800" dirty="0"/>
              <a:t>pepela iz TE TOL na degradirane površine </a:t>
            </a:r>
            <a:r>
              <a:rPr lang="sl-SI" sz="1800" dirty="0" err="1"/>
              <a:t>Lakonca</a:t>
            </a:r>
            <a:r>
              <a:rPr lang="sl-SI" sz="1800" dirty="0"/>
              <a:t> (bivše skladišče za energent TET ) v lasti HSE EDT </a:t>
            </a:r>
            <a:r>
              <a:rPr lang="sl-SI" sz="1800" dirty="0" err="1"/>
              <a:t>d.o.o</a:t>
            </a:r>
            <a:r>
              <a:rPr lang="sl-SI" sz="1800" dirty="0"/>
              <a:t>., po zaprtju odlagališča v Moravčah in </a:t>
            </a:r>
            <a:r>
              <a:rPr lang="sl-SI" sz="1800" dirty="0" err="1"/>
              <a:t>elektrofilterskega</a:t>
            </a:r>
            <a:r>
              <a:rPr lang="sl-SI" sz="1800" dirty="0"/>
              <a:t> pepela iz </a:t>
            </a:r>
            <a:r>
              <a:rPr lang="sl-SI" sz="1800" dirty="0" err="1"/>
              <a:t>Vipap</a:t>
            </a:r>
            <a:r>
              <a:rPr lang="sl-SI" sz="1800" dirty="0"/>
              <a:t> Krško na degradiranih površinah RTH  v Trbovljah</a:t>
            </a:r>
          </a:p>
          <a:p>
            <a:pPr>
              <a:buFont typeface="Wingdings" panose="05000000000000000000" pitchFamily="2" charset="2"/>
              <a:buChar char="Ø"/>
            </a:pPr>
            <a:endParaRPr lang="sl-SI" sz="2600" dirty="0" smtClean="0"/>
          </a:p>
          <a:p>
            <a:pPr>
              <a:buFont typeface="Wingdings" panose="05000000000000000000" pitchFamily="2" charset="2"/>
              <a:buChar char="Ø"/>
            </a:pPr>
            <a:r>
              <a:rPr lang="sl-SI" sz="2600" dirty="0" smtClean="0"/>
              <a:t>Stališču županje, ki ga je izrazila na RTV SLO 1, da niti kilograma elektro-filtrskega pepela ne več.                         (11minuta posnetka)</a:t>
            </a:r>
          </a:p>
          <a:p>
            <a:pPr>
              <a:buFont typeface="Wingdings" panose="05000000000000000000" pitchFamily="2" charset="2"/>
              <a:buChar char="Ø"/>
            </a:pPr>
            <a:r>
              <a:rPr lang="sl-SI" sz="2600" dirty="0" smtClean="0"/>
              <a:t>Stališče občinske svetnice in zdravnice ga. Alenke Forte o zdravstveni izkaznici našega degradiranega okolja na izredni seji OS  (2 minuta posnetka)</a:t>
            </a:r>
          </a:p>
        </p:txBody>
      </p:sp>
    </p:spTree>
    <p:extLst>
      <p:ext uri="{BB962C8B-B14F-4D97-AF65-F5344CB8AC3E}">
        <p14:creationId xmlns:p14="http://schemas.microsoft.com/office/powerpoint/2010/main" val="12307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22812" y="1447800"/>
            <a:ext cx="6204832" cy="1143000"/>
          </a:xfrm>
        </p:spPr>
        <p:txBody>
          <a:bodyPr>
            <a:normAutofit/>
          </a:bodyPr>
          <a:lstStyle/>
          <a:p>
            <a:r>
              <a:rPr lang="sl-SI" b="1" dirty="0" smtClean="0"/>
              <a:t>Doc. dr. Miran Brvar </a:t>
            </a:r>
            <a:r>
              <a:rPr lang="sl-SI" dirty="0" smtClean="0"/>
              <a:t/>
            </a:r>
            <a:br>
              <a:rPr lang="sl-SI" dirty="0" smtClean="0"/>
            </a:br>
            <a:r>
              <a:rPr lang="sl-SI" sz="1800" dirty="0" smtClean="0"/>
              <a:t>Vodja centra za klinično toksikologijo in farmakologijo</a:t>
            </a:r>
            <a:endParaRPr lang="sl-SI" sz="1800" dirty="0"/>
          </a:p>
        </p:txBody>
      </p:sp>
      <p:sp>
        <p:nvSpPr>
          <p:cNvPr id="3" name="Označba mesta slike 2"/>
          <p:cNvSpPr>
            <a:spLocks noGrp="1"/>
          </p:cNvSpPr>
          <p:nvPr>
            <p:ph type="pic" idx="1"/>
          </p:nvPr>
        </p:nvSpPr>
        <p:spPr/>
      </p:sp>
      <p:sp>
        <p:nvSpPr>
          <p:cNvPr id="4" name="Označba mesta besedila 3"/>
          <p:cNvSpPr>
            <a:spLocks noGrp="1"/>
          </p:cNvSpPr>
          <p:nvPr>
            <p:ph type="body" sz="half" idx="2"/>
          </p:nvPr>
        </p:nvSpPr>
        <p:spPr/>
        <p:txBody>
          <a:bodyPr>
            <a:normAutofit fontScale="92500" lnSpcReduction="10000"/>
          </a:bodyPr>
          <a:lstStyle/>
          <a:p>
            <a:r>
              <a:rPr lang="sl-SI" sz="2200" b="1" dirty="0" smtClean="0"/>
              <a:t>Elektro-filtrski pepel: </a:t>
            </a:r>
          </a:p>
          <a:p>
            <a:r>
              <a:rPr lang="sl-SI" sz="2200" b="1" dirty="0" smtClean="0"/>
              <a:t>„To je nevaren odpadek, ki se ga vsi bojijo“.                    (18 min, 36 sek)</a:t>
            </a:r>
          </a:p>
          <a:p>
            <a:endParaRPr lang="sl-SI" dirty="0"/>
          </a:p>
          <a:p>
            <a:r>
              <a:rPr lang="sl-SI" dirty="0" smtClean="0"/>
              <a:t>(6 minuta, 18 minuta, 27 minuta, 39 minuta posnetka)</a:t>
            </a:r>
            <a:r>
              <a:rPr lang="sl-SI" dirty="0"/>
              <a:t/>
            </a:r>
            <a:br>
              <a:rPr lang="sl-SI" dirty="0"/>
            </a:br>
            <a:r>
              <a:rPr lang="sl-SI" dirty="0">
                <a:hlinkClick r:id="rId2"/>
              </a:rPr>
              <a:t>https://radioprvi.rtvslo.si/2019/08/studio-ob-17-00-80/</a:t>
            </a:r>
            <a:endParaRPr lang="sl-SI" dirty="0"/>
          </a:p>
        </p:txBody>
      </p:sp>
      <p:sp>
        <p:nvSpPr>
          <p:cNvPr id="5" name="Označba mesta slike 2"/>
          <p:cNvSpPr txBox="1">
            <a:spLocks/>
          </p:cNvSpPr>
          <p:nvPr/>
        </p:nvSpPr>
        <p:spPr>
          <a:xfrm>
            <a:off x="1141412" y="10668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sp>
      <p:pic>
        <p:nvPicPr>
          <p:cNvPr id="2050" name="Picture 2" descr="Povezana sl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378" y="1425118"/>
            <a:ext cx="2743200" cy="385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39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ZAVAJANJA  IN  NERESNICE</a:t>
            </a:r>
            <a:endParaRPr lang="sl-SI" b="1" dirty="0"/>
          </a:p>
        </p:txBody>
      </p:sp>
      <p:sp>
        <p:nvSpPr>
          <p:cNvPr id="3" name="Označba mesta vsebine 2"/>
          <p:cNvSpPr>
            <a:spLocks noGrp="1"/>
          </p:cNvSpPr>
          <p:nvPr>
            <p:ph idx="1"/>
          </p:nvPr>
        </p:nvSpPr>
        <p:spPr>
          <a:xfrm>
            <a:off x="684212" y="237067"/>
            <a:ext cx="8534400" cy="4538133"/>
          </a:xfrm>
        </p:spPr>
        <p:txBody>
          <a:bodyPr>
            <a:normAutofit fontScale="92500" lnSpcReduction="10000"/>
          </a:bodyPr>
          <a:lstStyle/>
          <a:p>
            <a:pPr marL="0" indent="0">
              <a:buNone/>
            </a:pPr>
            <a:r>
              <a:rPr lang="sl-SI" dirty="0"/>
              <a:t>Odgovor RTH št. 165/2019-UB/JŽ na dopis št. D-OT-003/2019JP Občini Trbovlje z dne 21.10.2019</a:t>
            </a:r>
            <a:r>
              <a:rPr lang="sl-SI" dirty="0" smtClean="0"/>
              <a:t>: </a:t>
            </a:r>
            <a:r>
              <a:rPr lang="sl-SI" dirty="0"/>
              <a:t>točki 10 navaja RTH:</a:t>
            </a:r>
          </a:p>
          <a:p>
            <a:pPr marL="0" indent="0">
              <a:buNone/>
            </a:pPr>
            <a:r>
              <a:rPr lang="sl-SI" dirty="0"/>
              <a:t> </a:t>
            </a:r>
          </a:p>
          <a:p>
            <a:pPr marL="0" indent="0">
              <a:buNone/>
            </a:pPr>
            <a:r>
              <a:rPr lang="sl-SI" sz="2200" b="1" i="1" dirty="0">
                <a:latin typeface="Arial" panose="020B0604020202020204" pitchFamily="34" charset="0"/>
                <a:cs typeface="Arial" panose="020B0604020202020204" pitchFamily="34" charset="0"/>
              </a:rPr>
              <a:t>''Za  vgradnjo gradbenih proizvodov okoljevarstveno dovoljenje ni potrebno, ne glede na </a:t>
            </a:r>
            <a:r>
              <a:rPr lang="sl-SI" sz="2200" b="1" i="1" dirty="0" smtClean="0">
                <a:latin typeface="Arial" panose="020B0604020202020204" pitchFamily="34" charset="0"/>
                <a:cs typeface="Arial" panose="020B0604020202020204" pitchFamily="34" charset="0"/>
              </a:rPr>
              <a:t>to, </a:t>
            </a:r>
            <a:r>
              <a:rPr lang="sl-SI" sz="2200" b="1" i="1" dirty="0">
                <a:latin typeface="Arial" panose="020B0604020202020204" pitchFamily="34" charset="0"/>
                <a:cs typeface="Arial" panose="020B0604020202020204" pitchFamily="34" charset="0"/>
              </a:rPr>
              <a:t>kdo je izvajalec del……''.</a:t>
            </a:r>
            <a:endParaRPr lang="sl-SI" sz="2200" dirty="0">
              <a:latin typeface="Arial" panose="020B0604020202020204" pitchFamily="34" charset="0"/>
              <a:cs typeface="Arial" panose="020B0604020202020204" pitchFamily="34" charset="0"/>
            </a:endParaRPr>
          </a:p>
          <a:p>
            <a:pPr marL="0" indent="0">
              <a:buNone/>
            </a:pPr>
            <a:r>
              <a:rPr lang="sl-SI" sz="2100" b="1" i="1" dirty="0">
                <a:latin typeface="Arial" panose="020B0604020202020204" pitchFamily="34" charset="0"/>
                <a:cs typeface="Arial" panose="020B0604020202020204" pitchFamily="34" charset="0"/>
              </a:rPr>
              <a:t> </a:t>
            </a:r>
            <a:endParaRPr lang="sl-SI" sz="2100" dirty="0">
              <a:latin typeface="Arial" panose="020B0604020202020204" pitchFamily="34" charset="0"/>
              <a:cs typeface="Arial" panose="020B0604020202020204" pitchFamily="34" charset="0"/>
            </a:endParaRPr>
          </a:p>
          <a:p>
            <a:pPr marL="0" indent="0" algn="ctr">
              <a:buNone/>
            </a:pPr>
            <a:r>
              <a:rPr lang="sl-SI" sz="2200" b="1" i="1" dirty="0">
                <a:solidFill>
                  <a:srgbClr val="C00000"/>
                </a:solidFill>
                <a:latin typeface="Arial" panose="020B0604020202020204" pitchFamily="34" charset="0"/>
                <a:cs typeface="Arial" panose="020B0604020202020204" pitchFamily="34" charset="0"/>
              </a:rPr>
              <a:t>TRDITEV NE DRŽI </a:t>
            </a:r>
            <a:r>
              <a:rPr lang="sl-SI" sz="2200" i="1" dirty="0">
                <a:latin typeface="Arial" panose="020B0604020202020204" pitchFamily="34" charset="0"/>
                <a:cs typeface="Arial" panose="020B0604020202020204" pitchFamily="34" charset="0"/>
              </a:rPr>
              <a:t>(anomalija v zakonodaji)</a:t>
            </a:r>
            <a:endParaRPr lang="sl-SI" sz="2200" dirty="0">
              <a:latin typeface="Arial" panose="020B0604020202020204" pitchFamily="34" charset="0"/>
              <a:cs typeface="Arial" panose="020B0604020202020204" pitchFamily="34" charset="0"/>
            </a:endParaRPr>
          </a:p>
          <a:p>
            <a:pPr marL="0" indent="0">
              <a:buNone/>
            </a:pPr>
            <a:r>
              <a:rPr lang="sl-SI" b="1" i="1" dirty="0"/>
              <a:t> </a:t>
            </a:r>
            <a:endParaRPr lang="sl-SI" dirty="0">
              <a:latin typeface="Arial" panose="020B0604020202020204" pitchFamily="34" charset="0"/>
              <a:cs typeface="Arial" panose="020B0604020202020204" pitchFamily="34" charset="0"/>
            </a:endParaRPr>
          </a:p>
          <a:p>
            <a:pPr marL="0" indent="0">
              <a:buNone/>
            </a:pPr>
            <a:r>
              <a:rPr lang="sl-SI" i="1" dirty="0">
                <a:latin typeface="Arial" panose="020B0604020202020204" pitchFamily="34" charset="0"/>
                <a:cs typeface="Arial" panose="020B0604020202020204" pitchFamily="34" charset="0"/>
              </a:rPr>
              <a:t>Elektrofiltrski pepel VIPAP Krško (z imenom MULEX, VIPILEX, VIŽELEX) je odpadek, ne glede na to, da ima VIPAP pridobljeno Slovensko tehnično soglasje. </a:t>
            </a:r>
            <a:endParaRPr lang="sl-SI" dirty="0">
              <a:latin typeface="Arial" panose="020B0604020202020204" pitchFamily="34" charset="0"/>
              <a:cs typeface="Arial" panose="020B0604020202020204" pitchFamily="34" charset="0"/>
            </a:endParaRPr>
          </a:p>
          <a:p>
            <a:pPr marL="0" indent="0">
              <a:buNone/>
            </a:pPr>
            <a:r>
              <a:rPr lang="sl-SI" i="1" dirty="0">
                <a:latin typeface="Arial" panose="020B0604020202020204" pitchFamily="34" charset="0"/>
                <a:cs typeface="Arial" panose="020B0604020202020204" pitchFamily="34" charset="0"/>
              </a:rPr>
              <a:t>Status odpadka s pridobljenim STS –om elektrofiltrskemu pepelu z imenom MULEX, VIPILEX, VIŽELEX ne preneha!</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192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4212" y="5136444"/>
            <a:ext cx="8534400" cy="857955"/>
          </a:xfrm>
        </p:spPr>
        <p:txBody>
          <a:bodyPr/>
          <a:lstStyle/>
          <a:p>
            <a:r>
              <a:rPr lang="sl-SI" b="1" dirty="0" err="1" smtClean="0"/>
              <a:t>ZAVajanja</a:t>
            </a:r>
            <a:r>
              <a:rPr lang="sl-SI" b="1" dirty="0" smtClean="0"/>
              <a:t>  in  neresnice</a:t>
            </a:r>
            <a:endParaRPr lang="sl-SI" b="1" dirty="0"/>
          </a:p>
        </p:txBody>
      </p:sp>
      <p:sp>
        <p:nvSpPr>
          <p:cNvPr id="3" name="Označba mesta vsebine 2"/>
          <p:cNvSpPr>
            <a:spLocks noGrp="1"/>
          </p:cNvSpPr>
          <p:nvPr>
            <p:ph idx="1"/>
          </p:nvPr>
        </p:nvSpPr>
        <p:spPr>
          <a:xfrm>
            <a:off x="282222" y="237067"/>
            <a:ext cx="10137421" cy="4594578"/>
          </a:xfrm>
        </p:spPr>
        <p:txBody>
          <a:bodyPr>
            <a:normAutofit fontScale="25000" lnSpcReduction="20000"/>
          </a:bodyPr>
          <a:lstStyle/>
          <a:p>
            <a:pPr marL="0" indent="0">
              <a:buNone/>
            </a:pPr>
            <a:endParaRPr lang="sl-SI" dirty="0" smtClean="0"/>
          </a:p>
          <a:p>
            <a:pPr marL="0" indent="0">
              <a:buNone/>
            </a:pPr>
            <a:endParaRPr lang="sl-SI" dirty="0" smtClean="0"/>
          </a:p>
          <a:p>
            <a:pPr marL="0" indent="0">
              <a:buNone/>
            </a:pPr>
            <a:endParaRPr lang="sl-SI" sz="4400" dirty="0"/>
          </a:p>
          <a:p>
            <a:pPr marL="0" indent="0">
              <a:buNone/>
            </a:pPr>
            <a:r>
              <a:rPr lang="sl-SI" sz="7200" dirty="0" smtClean="0">
                <a:latin typeface="Arial" panose="020B0604020202020204" pitchFamily="34" charset="0"/>
                <a:cs typeface="Arial" panose="020B0604020202020204" pitchFamily="34" charset="0"/>
              </a:rPr>
              <a:t>Sklep </a:t>
            </a:r>
            <a:r>
              <a:rPr lang="sl-SI" sz="7200" dirty="0">
                <a:latin typeface="Arial" panose="020B0604020202020204" pitchFamily="34" charset="0"/>
                <a:cs typeface="Arial" panose="020B0604020202020204" pitchFamily="34" charset="0"/>
              </a:rPr>
              <a:t>6.redne </a:t>
            </a:r>
            <a:r>
              <a:rPr lang="sl-SI" sz="7200" dirty="0" smtClean="0">
                <a:latin typeface="Arial" panose="020B0604020202020204" pitchFamily="34" charset="0"/>
                <a:cs typeface="Arial" panose="020B0604020202020204" pitchFamily="34" charset="0"/>
              </a:rPr>
              <a:t>OS :</a:t>
            </a:r>
          </a:p>
          <a:p>
            <a:pPr marL="0" indent="0">
              <a:buNone/>
            </a:pPr>
            <a:endParaRPr lang="sl-SI" sz="7200" b="1" dirty="0">
              <a:latin typeface="Arial" panose="020B0604020202020204" pitchFamily="34" charset="0"/>
              <a:cs typeface="Arial" panose="020B0604020202020204" pitchFamily="34" charset="0"/>
            </a:endParaRPr>
          </a:p>
          <a:p>
            <a:pPr marL="0" indent="0">
              <a:buNone/>
            </a:pPr>
            <a:r>
              <a:rPr lang="sl-SI" sz="7200" b="1" i="1" dirty="0">
                <a:latin typeface="Arial" panose="020B0604020202020204" pitchFamily="34" charset="0"/>
                <a:cs typeface="Arial" panose="020B0604020202020204" pitchFamily="34" charset="0"/>
              </a:rPr>
              <a:t>''HSE EDT </a:t>
            </a:r>
            <a:r>
              <a:rPr lang="sl-SI" sz="7200" b="1" i="1" dirty="0" smtClean="0">
                <a:latin typeface="Arial" panose="020B0604020202020204" pitchFamily="34" charset="0"/>
                <a:cs typeface="Arial" panose="020B0604020202020204" pitchFamily="34" charset="0"/>
              </a:rPr>
              <a:t> </a:t>
            </a:r>
            <a:r>
              <a:rPr lang="sl-SI" sz="7200" b="1" i="1" dirty="0">
                <a:latin typeface="Arial" panose="020B0604020202020204" pitchFamily="34" charset="0"/>
                <a:cs typeface="Arial" panose="020B0604020202020204" pitchFamily="34" charset="0"/>
              </a:rPr>
              <a:t>lahko samo skladišči nenevarne odpadke (pepel 10 01 01) ob upoštevanju vseh predpisov, ki veljajo za to področje.</a:t>
            </a:r>
            <a:endParaRPr lang="sl-SI" sz="7200" b="1" dirty="0">
              <a:latin typeface="Arial" panose="020B0604020202020204" pitchFamily="34" charset="0"/>
              <a:cs typeface="Arial" panose="020B0604020202020204" pitchFamily="34" charset="0"/>
            </a:endParaRPr>
          </a:p>
          <a:p>
            <a:pPr marL="0" indent="0">
              <a:buNone/>
            </a:pPr>
            <a:r>
              <a:rPr lang="sl-SI" sz="7200" b="1" i="1" u="sng" dirty="0">
                <a:latin typeface="Arial" panose="020B0604020202020204" pitchFamily="34" charset="0"/>
                <a:cs typeface="Arial" panose="020B0604020202020204" pitchFamily="34" charset="0"/>
              </a:rPr>
              <a:t>Do pridobitve STS –a podjetje ne izvaja nobenih manipulacij s skladiščenim materialom.''</a:t>
            </a:r>
            <a:endParaRPr lang="sl-SI" sz="7200" b="1" dirty="0">
              <a:latin typeface="Arial" panose="020B0604020202020204" pitchFamily="34" charset="0"/>
              <a:cs typeface="Arial" panose="020B0604020202020204" pitchFamily="34" charset="0"/>
            </a:endParaRPr>
          </a:p>
          <a:p>
            <a:pPr marL="0" indent="0">
              <a:buNone/>
            </a:pPr>
            <a:r>
              <a:rPr lang="sl-SI" sz="7200" i="1" dirty="0">
                <a:latin typeface="Arial" panose="020B0604020202020204" pitchFamily="34" charset="0"/>
                <a:cs typeface="Arial" panose="020B0604020202020204" pitchFamily="34" charset="0"/>
              </a:rPr>
              <a:t> </a:t>
            </a:r>
            <a:endParaRPr lang="sl-SI" sz="7200" dirty="0">
              <a:latin typeface="Arial" panose="020B0604020202020204" pitchFamily="34" charset="0"/>
              <a:cs typeface="Arial" panose="020B0604020202020204" pitchFamily="34" charset="0"/>
            </a:endParaRPr>
          </a:p>
          <a:p>
            <a:pPr marL="0" indent="0" algn="ctr">
              <a:buNone/>
            </a:pPr>
            <a:r>
              <a:rPr lang="sl-SI" sz="7200" b="1" dirty="0">
                <a:solidFill>
                  <a:srgbClr val="C00000"/>
                </a:solidFill>
                <a:latin typeface="Arial" panose="020B0604020202020204" pitchFamily="34" charset="0"/>
                <a:cs typeface="Arial" panose="020B0604020202020204" pitchFamily="34" charset="0"/>
              </a:rPr>
              <a:t>JE </a:t>
            </a:r>
            <a:r>
              <a:rPr lang="sl-SI" sz="7200" b="1" dirty="0" smtClean="0">
                <a:solidFill>
                  <a:srgbClr val="C00000"/>
                </a:solidFill>
                <a:latin typeface="Arial" panose="020B0604020202020204" pitchFamily="34" charset="0"/>
                <a:cs typeface="Arial" panose="020B0604020202020204" pitchFamily="34" charset="0"/>
              </a:rPr>
              <a:t>ZAVAJAJOČ</a:t>
            </a:r>
          </a:p>
          <a:p>
            <a:pPr marL="0" indent="0" algn="ctr">
              <a:buNone/>
            </a:pPr>
            <a:endParaRPr lang="sl-SI" sz="7200" dirty="0">
              <a:solidFill>
                <a:srgbClr val="FF0000"/>
              </a:solidFill>
              <a:latin typeface="Arial" panose="020B0604020202020204" pitchFamily="34" charset="0"/>
              <a:cs typeface="Arial" panose="020B0604020202020204" pitchFamily="34" charset="0"/>
            </a:endParaRPr>
          </a:p>
          <a:p>
            <a:pPr marL="0" indent="0">
              <a:buNone/>
            </a:pPr>
            <a:r>
              <a:rPr lang="sl-SI" sz="7200" dirty="0" smtClean="0">
                <a:latin typeface="Arial" panose="020B0604020202020204" pitchFamily="34" charset="0"/>
                <a:cs typeface="Arial" panose="020B0604020202020204" pitchFamily="34" charset="0"/>
              </a:rPr>
              <a:t>Pridobljeno </a:t>
            </a:r>
            <a:r>
              <a:rPr lang="sl-SI" sz="7200" dirty="0">
                <a:latin typeface="Arial" panose="020B0604020202020204" pitchFamily="34" charset="0"/>
                <a:cs typeface="Arial" panose="020B0604020202020204" pitchFamily="34" charset="0"/>
              </a:rPr>
              <a:t>Slovensko tehnično soglasje za material elektrofiltrski pepel iz TE TOL ne pomeni, da temu odpadku s tem preneha status odpadka</a:t>
            </a:r>
            <a:r>
              <a:rPr lang="sl-SI" sz="7200" dirty="0" smtClean="0">
                <a:latin typeface="Arial" panose="020B0604020202020204" pitchFamily="34" charset="0"/>
                <a:cs typeface="Arial" panose="020B0604020202020204" pitchFamily="34" charset="0"/>
              </a:rPr>
              <a:t>.</a:t>
            </a:r>
          </a:p>
          <a:p>
            <a:pPr marL="0" indent="0">
              <a:buNone/>
            </a:pPr>
            <a:r>
              <a:rPr lang="sl-SI" sz="7200" dirty="0">
                <a:latin typeface="Arial" panose="020B0604020202020204" pitchFamily="34" charset="0"/>
                <a:cs typeface="Arial" panose="020B0604020202020204" pitchFamily="34" charset="0"/>
              </a:rPr>
              <a:t>Na površinah HSE EDT na </a:t>
            </a:r>
            <a:r>
              <a:rPr lang="sl-SI" sz="7200" dirty="0" err="1">
                <a:latin typeface="Arial" panose="020B0604020202020204" pitchFamily="34" charset="0"/>
                <a:cs typeface="Arial" panose="020B0604020202020204" pitchFamily="34" charset="0"/>
              </a:rPr>
              <a:t>Lakonci</a:t>
            </a:r>
            <a:r>
              <a:rPr lang="sl-SI" sz="7200" dirty="0">
                <a:latin typeface="Arial" panose="020B0604020202020204" pitchFamily="34" charset="0"/>
                <a:cs typeface="Arial" panose="020B0604020202020204" pitchFamily="34" charset="0"/>
              </a:rPr>
              <a:t> so tudi drugi pepeli</a:t>
            </a:r>
            <a:r>
              <a:rPr lang="sl-SI" sz="7200" dirty="0" smtClean="0">
                <a:latin typeface="Arial" panose="020B0604020202020204" pitchFamily="34" charset="0"/>
                <a:cs typeface="Arial" panose="020B0604020202020204" pitchFamily="34" charset="0"/>
              </a:rPr>
              <a:t>!                                               </a:t>
            </a:r>
          </a:p>
          <a:p>
            <a:pPr marL="0" indent="0">
              <a:buNone/>
            </a:pPr>
            <a:r>
              <a:rPr lang="sl-SI" sz="7200" dirty="0" smtClean="0">
                <a:latin typeface="Arial" panose="020B0604020202020204" pitchFamily="34" charset="0"/>
                <a:cs typeface="Arial" panose="020B0604020202020204" pitchFamily="34" charset="0"/>
              </a:rPr>
              <a:t>V </a:t>
            </a:r>
            <a:r>
              <a:rPr lang="sl-SI" sz="7200" dirty="0">
                <a:latin typeface="Arial" panose="020B0604020202020204" pitchFamily="34" charset="0"/>
                <a:cs typeface="Arial" panose="020B0604020202020204" pitchFamily="34" charset="0"/>
              </a:rPr>
              <a:t>letu 2018 je </a:t>
            </a:r>
            <a:r>
              <a:rPr lang="sl-SI" sz="7200" dirty="0" smtClean="0">
                <a:latin typeface="Arial" panose="020B0604020202020204" pitchFamily="34" charset="0"/>
                <a:cs typeface="Arial" panose="020B0604020202020204" pitchFamily="34" charset="0"/>
              </a:rPr>
              <a:t>je bilo odloženo10 </a:t>
            </a:r>
            <a:r>
              <a:rPr lang="sl-SI" sz="7200" dirty="0">
                <a:latin typeface="Arial" panose="020B0604020202020204" pitchFamily="34" charset="0"/>
                <a:cs typeface="Arial" panose="020B0604020202020204" pitchFamily="34" charset="0"/>
              </a:rPr>
              <a:t>000 ton elektrofiltrskega pepela iz TEŠ (dokaz pogodba o prevzemu pepela in žlindre med HSE EDT in TEŠ).</a:t>
            </a:r>
          </a:p>
          <a:p>
            <a:pPr marL="0" indent="0">
              <a:buNone/>
            </a:pPr>
            <a:endParaRPr lang="sl-SI" dirty="0" smtClean="0"/>
          </a:p>
          <a:p>
            <a:pPr marL="0" indent="0">
              <a:buNone/>
            </a:pPr>
            <a:endParaRPr lang="sl-SI" dirty="0"/>
          </a:p>
          <a:p>
            <a:endParaRPr lang="sl-SI" dirty="0"/>
          </a:p>
        </p:txBody>
      </p:sp>
    </p:spTree>
    <p:extLst>
      <p:ext uri="{BB962C8B-B14F-4D97-AF65-F5344CB8AC3E}">
        <p14:creationId xmlns:p14="http://schemas.microsoft.com/office/powerpoint/2010/main" val="612728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22812" y="654756"/>
            <a:ext cx="6019800" cy="1569155"/>
          </a:xfrm>
        </p:spPr>
        <p:txBody>
          <a:bodyPr>
            <a:normAutofit fontScale="90000"/>
          </a:bodyPr>
          <a:lstStyle/>
          <a:p>
            <a:r>
              <a:rPr lang="sl-SI" dirty="0"/>
              <a:t>Izjava direktorja RTH v likvidaciji, </a:t>
            </a:r>
            <a:r>
              <a:rPr lang="sl-SI" b="1" dirty="0"/>
              <a:t>dr. </a:t>
            </a:r>
            <a:r>
              <a:rPr lang="sl-SI" b="1" dirty="0" smtClean="0"/>
              <a:t>Janeza Žlaka,                  </a:t>
            </a:r>
            <a:r>
              <a:rPr lang="sl-SI" dirty="0" smtClean="0"/>
              <a:t>na </a:t>
            </a:r>
            <a:r>
              <a:rPr lang="sl-SI" dirty="0"/>
              <a:t>6. redni seji OS Občine Trbovlje</a:t>
            </a:r>
            <a:br>
              <a:rPr lang="sl-SI" dirty="0"/>
            </a:br>
            <a:endParaRPr lang="sl-SI" dirty="0"/>
          </a:p>
        </p:txBody>
      </p:sp>
      <p:pic>
        <p:nvPicPr>
          <p:cNvPr id="6" name="Označba mesta slike 5"/>
          <p:cNvPicPr>
            <a:picLocks noGrp="1" noChangeAspect="1"/>
          </p:cNvPicPr>
          <p:nvPr>
            <p:ph type="pic" idx="1"/>
          </p:nvPr>
        </p:nvPicPr>
        <p:blipFill>
          <a:blip r:embed="rId2">
            <a:extLst>
              <a:ext uri="{28A0092B-C50C-407E-A947-70E740481C1C}">
                <a14:useLocalDpi xmlns:a14="http://schemas.microsoft.com/office/drawing/2010/main" val="0"/>
              </a:ext>
            </a:extLst>
          </a:blip>
          <a:srcRect l="1573" r="1573"/>
          <a:stretch>
            <a:fillRect/>
          </a:stretch>
        </p:blipFill>
        <p:spPr/>
      </p:pic>
      <p:sp>
        <p:nvSpPr>
          <p:cNvPr id="4" name="Označba mesta besedila 3"/>
          <p:cNvSpPr>
            <a:spLocks noGrp="1"/>
          </p:cNvSpPr>
          <p:nvPr>
            <p:ph type="body" sz="half" idx="2"/>
          </p:nvPr>
        </p:nvSpPr>
        <p:spPr>
          <a:xfrm>
            <a:off x="4722812" y="2415822"/>
            <a:ext cx="6021388" cy="2410177"/>
          </a:xfrm>
        </p:spPr>
        <p:txBody>
          <a:bodyPr>
            <a:noAutofit/>
          </a:bodyPr>
          <a:lstStyle/>
          <a:p>
            <a:r>
              <a:rPr lang="sl-SI" sz="2400" i="1" dirty="0" smtClean="0"/>
              <a:t>'</a:t>
            </a:r>
            <a:r>
              <a:rPr lang="sl-SI" sz="2400" i="1" dirty="0"/>
              <a:t>'Zdaj moram odgovorit še (županja: ali ima RTH dovoljenje za Bukovo goro za </a:t>
            </a:r>
            <a:r>
              <a:rPr lang="sl-SI" sz="2400" i="1" dirty="0" smtClean="0"/>
              <a:t>pepel, </a:t>
            </a:r>
            <a:r>
              <a:rPr lang="sl-SI" sz="2400" i="1" dirty="0"/>
              <a:t>pa kakšno). Zdajle temu gospodu ja. </a:t>
            </a:r>
            <a:endParaRPr lang="sl-SI" sz="2400" dirty="0"/>
          </a:p>
          <a:p>
            <a:r>
              <a:rPr lang="sl-SI" sz="2400" b="1" i="1" u="sng" dirty="0"/>
              <a:t>''Vsa dovoljenja imamo. (</a:t>
            </a:r>
            <a:r>
              <a:rPr lang="sl-SI" sz="2400" i="1" dirty="0"/>
              <a:t>STS je za gradbene tipa pa obstajajo, vse je. Jest</a:t>
            </a:r>
            <a:r>
              <a:rPr lang="sl-SI" sz="2400" b="1" i="1" u="sng" dirty="0"/>
              <a:t>), kar obstaja imamo.''</a:t>
            </a:r>
            <a:endParaRPr lang="sl-SI" sz="2400" dirty="0"/>
          </a:p>
        </p:txBody>
      </p:sp>
      <p:sp>
        <p:nvSpPr>
          <p:cNvPr id="5" name="Označba mesta slike 2"/>
          <p:cNvSpPr txBox="1">
            <a:spLocks/>
          </p:cNvSpPr>
          <p:nvPr/>
        </p:nvSpPr>
        <p:spPr>
          <a:xfrm>
            <a:off x="1022879" y="880533"/>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sp>
    </p:spTree>
    <p:extLst>
      <p:ext uri="{BB962C8B-B14F-4D97-AF65-F5344CB8AC3E}">
        <p14:creationId xmlns:p14="http://schemas.microsoft.com/office/powerpoint/2010/main" val="5916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449451" y="129822"/>
            <a:ext cx="11081288" cy="6728178"/>
          </a:xfrm>
          <a:prstGeom prst="rect">
            <a:avLst/>
          </a:prstGeom>
        </p:spPr>
      </p:pic>
    </p:spTree>
    <p:extLst>
      <p:ext uri="{BB962C8B-B14F-4D97-AF65-F5344CB8AC3E}">
        <p14:creationId xmlns:p14="http://schemas.microsoft.com/office/powerpoint/2010/main" val="127061149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Rezina">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660</TotalTime>
  <Words>770</Words>
  <Application>Microsoft Office PowerPoint</Application>
  <PresentationFormat>Širokozaslonsko</PresentationFormat>
  <Paragraphs>83</Paragraphs>
  <Slides>20</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20</vt:i4>
      </vt:variant>
    </vt:vector>
  </HeadingPairs>
  <TitlesOfParts>
    <vt:vector size="29" baseType="lpstr">
      <vt:lpstr>BatangChe</vt:lpstr>
      <vt:lpstr>Arial</vt:lpstr>
      <vt:lpstr>Calibri</vt:lpstr>
      <vt:lpstr>Century Gothic</vt:lpstr>
      <vt:lpstr>Helvetica Neue</vt:lpstr>
      <vt:lpstr>Times New Roman</vt:lpstr>
      <vt:lpstr>Wingdings</vt:lpstr>
      <vt:lpstr>Wingdings 3</vt:lpstr>
      <vt:lpstr>Rezina</vt:lpstr>
      <vt:lpstr>PowerPointova predstavitev</vt:lpstr>
      <vt:lpstr>Občani Trbovelj sporočamo SVOJ odločni  NE  ONESNAŽEVANJU TRBOVELJ!</vt:lpstr>
      <vt:lpstr>SKLEP  6. SEJE OS TRBOVLJE: RTH d.o.o.-v likvidaciji lahko nadaljuje s sanacijo degradiranih površin na območju Bukove gore ob upoštevanju vseh predpisov, ki veljajo za to področje v skladu z okoljevarstvenim dovoljenjem.  </vt:lpstr>
      <vt:lpstr> https://radioprvi.rtvslo.si/2019/08/studio-ob-17-00-80/ </vt:lpstr>
      <vt:lpstr>Doc. dr. Miran Brvar  Vodja centra za klinično toksikologijo in farmakologijo</vt:lpstr>
      <vt:lpstr>ZAVAJANJA  IN  NERESNICE</vt:lpstr>
      <vt:lpstr>ZAVajanja  in  neresnice</vt:lpstr>
      <vt:lpstr>Izjava direktorja RTH v likvidaciji, dr. Janeza Žlaka,                  na 6. redni seji OS Občine Trbovlje </vt:lpstr>
      <vt:lpstr>PowerPointova predstavitev</vt:lpstr>
      <vt:lpstr>IZJAVA vodstva RTH (odgovor na posredovan dopis št. D-OT_003/2019 JP Občini Trbovlje):   ''Od prenehanja delovanja TET za zapolnjevanje PK BG ne uporablja elektrofiltrskega pepela''   NE DRŽI IN JE ZAVAJAJOČA  Elektrofiltrski pepel (z imeni Mulex, Vipelex, Viželex)  iz VIPAP Krško  je odpadek 10 01 01 in 10 01 02.  Poročilo o zbiranju odpadkov za leto 2018 (informacija po ZDIJZ iz IS - odpadki RS) dokazuje, da RTH d.o.o. skladišči, zbira in oddaja odpadek 10 01 01 izvajalcu obdelave (matična številka prevzemnika je 3664350000).   Likvidacijski upravitelj RTH dr. Janez Žlak je za radio KUM 30.7.2019  potrdil, da ima s podjetjem Vipap Krško  ''poseben dogovor – podpisano pogodbo oz. naročilnico'' za dovažanje pepela iz VIPAP Krško na deponijo Bukova gora  v lasti RTH  od leta 2012 dalje.  </vt:lpstr>
      <vt:lpstr>ZAG je v svojih Poročilih (2017, 2018)  ugotovil nepravilnosti pri vgrajevanju.  Tudi analize vzorcev materiala za zapolnjevanje PK BG, ki sta jih opravila IOP in RTCZ kažejo neskladnost z STS v izlužkih analiz za naslednje parametre : Barij, Kloridi, Selen, Vlažnost, Fluoridi, svinc. Poseben problem predstavlja Barij. </vt:lpstr>
      <vt:lpstr>Pojasnilo</vt:lpstr>
      <vt:lpstr>Družba HSE EDT d.o.o.  status posrednika, trgovca in zbiralca odpadkov. </vt:lpstr>
      <vt:lpstr>Izračun?  Ponovna neresnica ali zavajanje?</vt:lpstr>
      <vt:lpstr>Vprašanja za G. Ervina Renka</vt:lpstr>
      <vt:lpstr>Holdinga – Energetika Ljubljana O OKOLJEVARSTVENEM DOVOLJENJU</vt:lpstr>
      <vt:lpstr> OS dovoljuje družbi HSE EDT prevzemati in skladiščiti pepel iz TE TOL na podlagi analize že skladiščenega materiala, ki so jo izdelali v RTCZ, neskladno z Uredbo o odpadkih in Pravilnikom o izdelavi Ocene odpadka.  12.člen Uredbe o odlagališčih odpadkov določa: ''Izdelavo ocene odpadkov mora zagotoviti imetnik odpadkov, ki odda odpadek v odlaganje.''   V našem primeru je imetnik odpadka ENERGETIKA LJUBLJANA - enota TE TOL. Pomeni, da bi lahko novo oceno predložil samo TE TOL!!!!  </vt:lpstr>
      <vt:lpstr>RAZLIČNA  SODELOVANJA - vpogled v ozadja</vt:lpstr>
      <vt:lpstr>KAJ ŽELIMO? </vt:lpstr>
      <vt:lpstr>MI  VEMO!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Nasta Doberlet Bučalič</dc:creator>
  <cp:lastModifiedBy>Nasta Doberlet Bučalič</cp:lastModifiedBy>
  <cp:revision>80</cp:revision>
  <dcterms:created xsi:type="dcterms:W3CDTF">2019-11-10T15:16:55Z</dcterms:created>
  <dcterms:modified xsi:type="dcterms:W3CDTF">2019-11-13T14:46:03Z</dcterms:modified>
</cp:coreProperties>
</file>