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88" r:id="rId3"/>
    <p:sldId id="287" r:id="rId4"/>
    <p:sldId id="289" r:id="rId5"/>
    <p:sldId id="261" r:id="rId6"/>
    <p:sldId id="290" r:id="rId7"/>
    <p:sldId id="291" r:id="rId8"/>
    <p:sldId id="279" r:id="rId9"/>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7"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CBBA4B1-25E4-493D-B465-4F9581DD7DC9}" type="datetime1">
              <a:rPr lang="sl-SI" smtClean="0"/>
              <a:t>13. 11. 2019</a:t>
            </a:fld>
            <a:endParaRPr lang="sl-SI" dirty="0"/>
          </a:p>
        </p:txBody>
      </p:sp>
      <p:sp>
        <p:nvSpPr>
          <p:cNvPr id="4" name="Označba mesta za nogo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sl-SI" smtClean="0"/>
              <a:t>‹#›</a:t>
            </a:fld>
            <a:endParaRPr lang="sl-SI"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5E759C4-880A-448A-B0A5-06175B566FFE}" type="datetime1">
              <a:rPr lang="sl-SI" noProof="0" smtClean="0"/>
              <a:t>13. 11. 2019</a:t>
            </a:fld>
            <a:endParaRPr lang="sl-SI" noProof="0"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za nogo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za številko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sl-SI" noProof="0" smtClean="0"/>
              <a:t>‹#›</a:t>
            </a:fld>
            <a:endParaRPr lang="sl-SI"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1</a:t>
            </a:fld>
            <a:endParaRPr lang="sl-SI" dirty="0"/>
          </a:p>
        </p:txBody>
      </p:sp>
    </p:spTree>
    <p:extLst>
      <p:ext uri="{BB962C8B-B14F-4D97-AF65-F5344CB8AC3E}">
        <p14:creationId xmlns:p14="http://schemas.microsoft.com/office/powerpoint/2010/main" val="309509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5</a:t>
            </a:fld>
            <a:endParaRPr lang="sl-SI" dirty="0"/>
          </a:p>
        </p:txBody>
      </p:sp>
    </p:spTree>
    <p:extLst>
      <p:ext uri="{BB962C8B-B14F-4D97-AF65-F5344CB8AC3E}">
        <p14:creationId xmlns:p14="http://schemas.microsoft.com/office/powerpoint/2010/main" val="155381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6</a:t>
            </a:fld>
            <a:endParaRPr lang="sl-SI" dirty="0"/>
          </a:p>
        </p:txBody>
      </p:sp>
    </p:spTree>
    <p:extLst>
      <p:ext uri="{BB962C8B-B14F-4D97-AF65-F5344CB8AC3E}">
        <p14:creationId xmlns:p14="http://schemas.microsoft.com/office/powerpoint/2010/main" val="180367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7</a:t>
            </a:fld>
            <a:endParaRPr lang="sl-SI" dirty="0"/>
          </a:p>
        </p:txBody>
      </p:sp>
    </p:spTree>
    <p:extLst>
      <p:ext uri="{BB962C8B-B14F-4D97-AF65-F5344CB8AC3E}">
        <p14:creationId xmlns:p14="http://schemas.microsoft.com/office/powerpoint/2010/main" val="322011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8</a:t>
            </a:fld>
            <a:endParaRPr lang="sl-SI" dirty="0"/>
          </a:p>
        </p:txBody>
      </p:sp>
    </p:spTree>
    <p:extLst>
      <p:ext uri="{BB962C8B-B14F-4D97-AF65-F5344CB8AC3E}">
        <p14:creationId xmlns:p14="http://schemas.microsoft.com/office/powerpoint/2010/main" val="418185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bg>
      <p:bgPr>
        <a:solidFill>
          <a:schemeClr val="bg1"/>
        </a:solidFill>
        <a:effectLst/>
      </p:bgPr>
    </p:bg>
    <p:spTree>
      <p:nvGrpSpPr>
        <p:cNvPr id="1" name=""/>
        <p:cNvGrpSpPr/>
        <p:nvPr/>
      </p:nvGrpSpPr>
      <p:grpSpPr>
        <a:xfrm>
          <a:off x="0" y="0"/>
          <a:ext cx="0" cy="0"/>
          <a:chOff x="0" y="0"/>
          <a:chExt cx="0" cy="0"/>
        </a:xfrm>
      </p:grpSpPr>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sl-SI" noProof="0" dirty="0"/>
              <a:t>Kliknite, če želite urediti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a:t>Kliknite, če želite urediti slog podnaslova matrice</a:t>
            </a:r>
            <a:endParaRPr lang="sl-SI"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besedil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Kliknite za urejanje slogov besedila matrice</a:t>
            </a:r>
          </a:p>
        </p:txBody>
      </p:sp>
      <p:sp>
        <p:nvSpPr>
          <p:cNvPr id="4" name="Označba mesta za vsebin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0" name="Označba mesta za nogo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11" name="Označba mesta za številko diapoz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8" name="Označba mesta za besedilo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2" name="Označba mesta za besedilo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sl-SI" noProof="0"/>
              <a:t>Kliknite za urejanje slogov besedila matrice</a:t>
            </a:r>
          </a:p>
        </p:txBody>
      </p:sp>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tolpci uokvirje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1" name="Označba mesta za besedilo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9" name="Označba mesta za besedilo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
        <p:nvSpPr>
          <p:cNvPr id="6" name="Označba mesta za besedilo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sl-SI" noProof="0" dirty="0"/>
              <a:t>Razdelek 1 – naslov</a:t>
            </a:r>
          </a:p>
        </p:txBody>
      </p:sp>
      <p:sp>
        <p:nvSpPr>
          <p:cNvPr id="12" name="Označba mesta za besedilo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sl-SI" noProof="0" dirty="0"/>
              <a:t>Razdelek 2 – naslov</a:t>
            </a:r>
          </a:p>
        </p:txBody>
      </p:sp>
      <p:sp>
        <p:nvSpPr>
          <p:cNvPr id="14" name="Označba mesta za besedilo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sl-SI" noProof="0" dirty="0"/>
              <a:t>Razdelek 3 – naslov</a:t>
            </a:r>
          </a:p>
        </p:txBody>
      </p:sp>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Časovnic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7" name="Označba mesta za številko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13" name="Označba mesta za besedil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cxnSp>
        <p:nvCxnSpPr>
          <p:cNvPr id="15" name="Raven puščični povezovalnik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Označba mesta za besedilo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sl-SI" noProof="0" dirty="0"/>
              <a:t>Leto</a:t>
            </a:r>
          </a:p>
        </p:txBody>
      </p:sp>
      <p:sp>
        <p:nvSpPr>
          <p:cNvPr id="17" name="Označba mesta za besedilo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21" name="Označba mesta za besedilo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22" name="Označba mesta za besedilo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25" name="Označba mesta za besedilo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26" name="Označba mesta za besedilo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sl-SI" noProof="0" dirty="0"/>
              <a:t>Leto</a:t>
            </a:r>
          </a:p>
        </p:txBody>
      </p:sp>
      <p:sp>
        <p:nvSpPr>
          <p:cNvPr id="28" name="Označba mesta za besedilo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0" name="Označba mesta za besedilo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1" name="Označba mesta za besedilo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2" name="Označba mesta za besedilo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3" name="Označba mesta za besedilo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4" name="Označba mesta za besedilo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5" name="Označba mesta za besedilo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6" name="Označba mesta za besedilo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7" name="Označba mesta za besedilo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8" name="Označba mesta za besedilo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39" name="Označba mesta za besedilo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0" name="Označba mesta za besedilo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1" name="Označba mesta za besedilo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2" name="Označba mesta za besedilo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3" name="Označba mesta za besedilo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4" name="Označba mesta za besedilo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5" name="Označba mesta za besedilo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6" name="Označba mesta za besedilo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7" name="Označba mesta za besedilo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8" name="Označba mesta za besedilo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sl-SI" noProof="0" dirty="0"/>
              <a:t>MM</a:t>
            </a:r>
          </a:p>
        </p:txBody>
      </p:sp>
      <p:sp>
        <p:nvSpPr>
          <p:cNvPr id="49" name="Označba mesta za besedilo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sl-SI" noProof="0" dirty="0"/>
              <a:t>Naslov elementa</a:t>
            </a:r>
          </a:p>
        </p:txBody>
      </p:sp>
      <p:sp>
        <p:nvSpPr>
          <p:cNvPr id="50" name="Označba mesta za besedilo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sl-SI" noProof="0" dirty="0"/>
              <a:t>Mesec, Leto</a:t>
            </a:r>
          </a:p>
        </p:txBody>
      </p:sp>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upina, 3 čla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sl-SI" noProof="0" dirty="0"/>
              <a:t>Naslov</a:t>
            </a:r>
          </a:p>
        </p:txBody>
      </p:sp>
      <p:sp>
        <p:nvSpPr>
          <p:cNvPr id="13" name="Označba mesta za besedil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sl-SI" noProof="0" dirty="0"/>
              <a:t>Naslov</a:t>
            </a:r>
          </a:p>
        </p:txBody>
      </p:sp>
      <p:sp>
        <p:nvSpPr>
          <p:cNvPr id="15" name="Označba mesta za besedil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sl-SI" noProof="0" dirty="0"/>
              <a:t>Naslov</a:t>
            </a:r>
          </a:p>
        </p:txBody>
      </p:sp>
      <p:sp>
        <p:nvSpPr>
          <p:cNvPr id="10" name="Označba mesta za besedil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sl-SI" noProof="0" dirty="0"/>
              <a:t>Ime</a:t>
            </a:r>
          </a:p>
        </p:txBody>
      </p:sp>
      <p:sp>
        <p:nvSpPr>
          <p:cNvPr id="12" name="Označba mesta za besedil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sl-SI" noProof="0" dirty="0"/>
              <a:t>Ime</a:t>
            </a:r>
          </a:p>
        </p:txBody>
      </p:sp>
      <p:sp>
        <p:nvSpPr>
          <p:cNvPr id="16" name="Označba mesta za besedil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sl-SI" noProof="0" dirty="0"/>
              <a:t>Ime</a:t>
            </a:r>
          </a:p>
        </p:txBody>
      </p:sp>
      <p:sp>
        <p:nvSpPr>
          <p:cNvPr id="24" name="Označba mesta za sliko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5" name="Označba mesta za sliko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6" name="Označba mesta za sliko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9" name="Označba mesta za besedilo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
        <p:nvSpPr>
          <p:cNvPr id="4" name="Označba mesta za besedilo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Kratka biografija</a:t>
            </a:r>
          </a:p>
        </p:txBody>
      </p:sp>
      <p:sp>
        <p:nvSpPr>
          <p:cNvPr id="11" name="Označba mesta za besedilo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sl-SI" noProof="0" dirty="0"/>
              <a:t>Kratka biografija</a:t>
            </a:r>
          </a:p>
        </p:txBody>
      </p:sp>
      <p:sp>
        <p:nvSpPr>
          <p:cNvPr id="17" name="Označba mesta za besedilo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sl-SI" noProof="0" dirty="0"/>
              <a:t>Kratka biografija</a:t>
            </a:r>
          </a:p>
        </p:txBody>
      </p:sp>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upina, 6 član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sl-SI" noProof="0" dirty="0"/>
              <a:t>Naslov</a:t>
            </a:r>
          </a:p>
        </p:txBody>
      </p:sp>
      <p:sp>
        <p:nvSpPr>
          <p:cNvPr id="13" name="Označba mesta za besedil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sl-SI" noProof="0" dirty="0"/>
              <a:t>Naslov</a:t>
            </a:r>
          </a:p>
        </p:txBody>
      </p:sp>
      <p:sp>
        <p:nvSpPr>
          <p:cNvPr id="15" name="Označba mesta za besedil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sl-SI" noProof="0" dirty="0"/>
              <a:t>Naslov</a:t>
            </a:r>
          </a:p>
        </p:txBody>
      </p:sp>
      <p:sp>
        <p:nvSpPr>
          <p:cNvPr id="17" name="Označba mesta za besedil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sl-SI" noProof="0" dirty="0"/>
              <a:t>Naslov</a:t>
            </a:r>
          </a:p>
        </p:txBody>
      </p:sp>
      <p:sp>
        <p:nvSpPr>
          <p:cNvPr id="6" name="Označba mesta za besedil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sl-SI" noProof="0" dirty="0"/>
              <a:t>Polno ime</a:t>
            </a:r>
          </a:p>
        </p:txBody>
      </p:sp>
      <p:sp>
        <p:nvSpPr>
          <p:cNvPr id="10" name="Označba mesta za besedil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sl-SI" noProof="0" dirty="0"/>
              <a:t>Polno ime</a:t>
            </a:r>
          </a:p>
        </p:txBody>
      </p:sp>
      <p:sp>
        <p:nvSpPr>
          <p:cNvPr id="12" name="Označba mesta za besedil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sl-SI" noProof="0" dirty="0"/>
              <a:t>Polno ime</a:t>
            </a:r>
          </a:p>
        </p:txBody>
      </p:sp>
      <p:sp>
        <p:nvSpPr>
          <p:cNvPr id="16" name="Označba mesta za besedil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sl-SI" noProof="0" dirty="0"/>
              <a:t>Polno ime</a:t>
            </a:r>
          </a:p>
        </p:txBody>
      </p:sp>
      <p:sp>
        <p:nvSpPr>
          <p:cNvPr id="19" name="Označba mesta za besedilo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sl-SI" noProof="0" dirty="0"/>
              <a:t>Polno ime</a:t>
            </a:r>
          </a:p>
        </p:txBody>
      </p:sp>
      <p:sp>
        <p:nvSpPr>
          <p:cNvPr id="21" name="Označba mesta za besedil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sl-SI" noProof="0" dirty="0"/>
              <a:t>Naslov</a:t>
            </a:r>
          </a:p>
        </p:txBody>
      </p:sp>
      <p:sp>
        <p:nvSpPr>
          <p:cNvPr id="23" name="Označba mesta za sliko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4" name="Označba mesta za sliko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5" name="Označba mesta za sliko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6" name="Označba mesta za sliko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7" name="Označba mesta za sliko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20" name="Označba mesta za sliko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sl-SI" noProof="0"/>
              <a:t>Kliknite ikono, če želite dodati sliko</a:t>
            </a:r>
            <a:endParaRPr lang="sl-SI" noProof="0" dirty="0"/>
          </a:p>
        </p:txBody>
      </p:sp>
      <p:sp>
        <p:nvSpPr>
          <p:cNvPr id="4" name="Označba mesta za besedilo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sl-SI" noProof="0" dirty="0"/>
              <a:t>Polno ime</a:t>
            </a:r>
          </a:p>
        </p:txBody>
      </p:sp>
      <p:sp>
        <p:nvSpPr>
          <p:cNvPr id="11" name="Označba mesta za besedilo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sl-SI" noProof="0" dirty="0"/>
              <a:t>Naslov</a:t>
            </a:r>
          </a:p>
        </p:txBody>
      </p:sp>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o naslov in podnaslov">
    <p:spTree>
      <p:nvGrpSpPr>
        <p:cNvPr id="1" name=""/>
        <p:cNvGrpSpPr/>
        <p:nvPr/>
      </p:nvGrpSpPr>
      <p:grpSpPr>
        <a:xfrm>
          <a:off x="0" y="0"/>
          <a:ext cx="0" cy="0"/>
          <a:chOff x="0" y="0"/>
          <a:chExt cx="0" cy="0"/>
        </a:xfrm>
      </p:grpSpPr>
      <p:sp>
        <p:nvSpPr>
          <p:cNvPr id="29" name="Prostoročno: Oblika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7" name="Prostoročno: Oblika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7" name="Označba mesta za številko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14" name="Prostoročno: Oblika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9" name="Prostoročno: Oblika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8" name="Prostoročno: Oblika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0" name="Prostoročno: Oblika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4" name="Prostoročno: Oblika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3" name="Prostoročno: Oblika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3" name="Označba mesta za besedil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15" name="Prostoročno: Oblika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4" name="Prostoročno: Oblika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7" name="Označba mesta za številko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24" name="Prostoročno: Oblika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2" name="Prostoročno: Oblika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5" name="Prostoročno: Oblika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6" name="Prostoročno: Oblika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0" name="Prostoročno: Oblika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o naslov, brez grafik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7" name="Označba mesta za številko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vala">
    <p:bg>
      <p:bgPr>
        <a:solidFill>
          <a:schemeClr val="bg1"/>
        </a:solidFill>
        <a:effectLst/>
      </p:bgPr>
    </p:bg>
    <p:spTree>
      <p:nvGrpSpPr>
        <p:cNvPr id="1" name=""/>
        <p:cNvGrpSpPr/>
        <p:nvPr/>
      </p:nvGrpSpPr>
      <p:grpSpPr>
        <a:xfrm>
          <a:off x="0" y="0"/>
          <a:ext cx="0" cy="0"/>
          <a:chOff x="0" y="0"/>
          <a:chExt cx="0" cy="0"/>
        </a:xfrm>
      </p:grpSpPr>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sl-SI" noProof="0" dirty="0"/>
              <a:t>Hvala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5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a:t>Kliknite, če želite urediti slog podnaslova matrice</a:t>
            </a:r>
            <a:endParaRPr lang="sl-SI" noProof="0" dirty="0"/>
          </a:p>
        </p:txBody>
      </p:sp>
      <p:cxnSp>
        <p:nvCxnSpPr>
          <p:cNvPr id="5" name="Raven povezovalnik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Označba mesta za besedilo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sl-SI" noProof="0" dirty="0"/>
              <a:t>Številka za stik</a:t>
            </a:r>
          </a:p>
        </p:txBody>
      </p:sp>
      <p:sp>
        <p:nvSpPr>
          <p:cNvPr id="9" name="Označba mesta za besedilo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sl-SI" noProof="0" dirty="0"/>
              <a:t>E-poštni naslov ali družabno omrežje</a:t>
            </a:r>
          </a:p>
        </p:txBody>
      </p:sp>
      <p:sp>
        <p:nvSpPr>
          <p:cNvPr id="8" name="Označba mesta za sliko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sl-SI" noProof="0" dirty="0"/>
              <a:t>Logotip</a:t>
            </a:r>
          </a:p>
        </p:txBody>
      </p:sp>
      <p:sp>
        <p:nvSpPr>
          <p:cNvPr id="10" name="Označba mesta za besedilo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sl-SI" noProof="0" dirty="0"/>
              <a:t>Naslov spletnega mesta</a:t>
            </a:r>
          </a:p>
        </p:txBody>
      </p:sp>
    </p:spTree>
    <p:extLst>
      <p:ext uri="{BB962C8B-B14F-4D97-AF65-F5344CB8AC3E}">
        <p14:creationId xmlns:p14="http://schemas.microsoft.com/office/powerpoint/2010/main" val="34759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aslovni diapozitiv">
    <p:bg>
      <p:bgPr>
        <a:solidFill>
          <a:schemeClr val="bg1"/>
        </a:solidFill>
        <a:effectLst/>
      </p:bgPr>
    </p:bg>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9" name="Pravokotnik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0" name="Pravokotnik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1" name="Pravokotnik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a:t>Kliknite, če želite urediti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sl-SI"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lika slika in besedilo">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a:t>Kliknite, če želite urediti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sl-SI" sz="1200" noProof="0" dirty="0">
              <a:solidFill>
                <a:schemeClr val="tx1">
                  <a:lumMod val="75000"/>
                  <a:lumOff val="25000"/>
                </a:schemeClr>
              </a:solidFill>
              <a:latin typeface="+mn-lt"/>
            </a:endParaRPr>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16" name="Označba mesta za vsebino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24" name="Prostoročno: Oblik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5" name="Prostoročno: Oblik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6" name="Prostoročno: Oblik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7" name="Prostoročno: Oblik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8" name="Prostoročno: Oblik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9" name="Prostoročno: Oblik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0" name="Prostoročno: Oblik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1" name="Prostoročno: Oblik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2" name="Prostoročno: Oblik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3" name="Prostoročno: Oblik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4" name="Prostoročno: Oblik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5" name="Prostoročno: Oblik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6" name="Prostoročno: Oblik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7" name="Prostoročno: Oblik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vsebin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8" name="Označba mesta za nogo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9" name="Označba mesta za številko diapozitiv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6" name="Označba mesta za besedilo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tolpec">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1" name="Označba mesta za besedilo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Stolpec">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3" name="Označba mesta za besedilo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5" name="Označba mesta za besedilo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7" name="Označba mesta za besedilo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ni izdelek">
    <p:spTree>
      <p:nvGrpSpPr>
        <p:cNvPr id="1" name=""/>
        <p:cNvGrpSpPr/>
        <p:nvPr/>
      </p:nvGrpSpPr>
      <p:grpSpPr>
        <a:xfrm>
          <a:off x="0" y="0"/>
          <a:ext cx="0" cy="0"/>
          <a:chOff x="0" y="0"/>
          <a:chExt cx="0" cy="0"/>
        </a:xfrm>
      </p:grpSpPr>
      <p:sp>
        <p:nvSpPr>
          <p:cNvPr id="24" name="Prostoročno: Oblik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5" name="Prostoročno: Oblik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6" name="Prostoročno: Oblik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7" name="Prostoročno: Oblik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8" name="Prostoročno: Oblik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9" name="Prostoročno: Oblik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0" name="Prostoročno: Oblik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1" name="Prostoročno: Oblik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2" name="Prostoročno: Oblik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3" name="Prostoročno: Oblik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4" name="Prostoročno: Oblik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5" name="Prostoročno: Oblik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6" name="Prostoročno: Oblik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7" name="Prostoročno: Oblik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43" name="Skupina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Zaobljeni pravokotnik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sl-SI" noProof="0" dirty="0"/>
            </a:p>
          </p:txBody>
        </p:sp>
        <p:sp>
          <p:nvSpPr>
            <p:cNvPr id="45" name="Zaobljeni pravokotnik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6" name="Pravokotnik: Zaokroženi koti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7" name="Zaobljeni pravokotnik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8" name="Zaobljeni pravokotnik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sl-SI" noProof="0" dirty="0"/>
            </a:p>
          </p:txBody>
        </p:sp>
        <p:sp>
          <p:nvSpPr>
            <p:cNvPr id="49" name="Elipsa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sl-SI" noProof="0" dirty="0"/>
            </a:p>
          </p:txBody>
        </p:sp>
        <p:sp>
          <p:nvSpPr>
            <p:cNvPr id="50" name="Elipsa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sl-SI" noProof="0" dirty="0"/>
            </a:p>
          </p:txBody>
        </p:sp>
        <p:sp>
          <p:nvSpPr>
            <p:cNvPr id="51" name="Elipsa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sl-SI" noProof="0" dirty="0"/>
            </a:p>
          </p:txBody>
        </p:sp>
      </p:grpSp>
      <p:sp>
        <p:nvSpPr>
          <p:cNvPr id="3" name="Označba mesta za vsebin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sl-SI" noProof="0" dirty="0"/>
              <a:t>Poudarjeno besedilo lahko vnesete tukaj</a:t>
            </a:r>
          </a:p>
        </p:txBody>
      </p:sp>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sliko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l-SI" noProof="0" dirty="0"/>
              <a:t>Tukaj vstavite ali povlecite in spustite sliko</a:t>
            </a:r>
          </a:p>
        </p:txBody>
      </p:sp>
      <p:sp>
        <p:nvSpPr>
          <p:cNvPr id="9" name="Označba mesta za besedilo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like številke, možnost 1">
    <p:spTree>
      <p:nvGrpSpPr>
        <p:cNvPr id="1" name=""/>
        <p:cNvGrpSpPr/>
        <p:nvPr/>
      </p:nvGrpSpPr>
      <p:grpSpPr>
        <a:xfrm>
          <a:off x="0" y="0"/>
          <a:ext cx="0" cy="0"/>
          <a:chOff x="0" y="0"/>
          <a:chExt cx="0" cy="0"/>
        </a:xfrm>
      </p:grpSpPr>
      <p:sp>
        <p:nvSpPr>
          <p:cNvPr id="18" name="Prostoročno: Oblika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a:t>Kliknite, če želite urediti slog naslova matrice</a:t>
            </a:r>
            <a:endParaRPr lang="sl-SI" noProof="0" dirty="0"/>
          </a:p>
        </p:txBody>
      </p:sp>
      <p:sp>
        <p:nvSpPr>
          <p:cNvPr id="3" name="Označba mesta za vsebino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8" name="Označba mesta za nogo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sl-SI" noProof="0" dirty="0"/>
              <a:t>Dodajte nogo</a:t>
            </a:r>
          </a:p>
        </p:txBody>
      </p:sp>
      <p:sp>
        <p:nvSpPr>
          <p:cNvPr id="9" name="Označba mesta za številko diapozitiva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6" name="Označba mesta za besedilo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9" name="Označba mesta za besedilo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sl-SI" noProof="0" dirty="0"/>
              <a:t>1</a:t>
            </a:r>
          </a:p>
        </p:txBody>
      </p:sp>
      <p:sp>
        <p:nvSpPr>
          <p:cNvPr id="21" name="Označba mesta za besedilo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sl-SI" noProof="0" dirty="0"/>
              <a:t>2</a:t>
            </a:r>
          </a:p>
        </p:txBody>
      </p:sp>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semkotnik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Označba mesta za naslov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sl-SI" noProof="0" dirty="0"/>
              <a:t>Uredite slog naslova matrice</a:t>
            </a:r>
          </a:p>
        </p:txBody>
      </p:sp>
      <p:sp>
        <p:nvSpPr>
          <p:cNvPr id="3" name="Označba mesta za besedil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5" name="Označba mesta za nogo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sl-SI" noProof="0" dirty="0"/>
              <a:t>Dodajte nogo</a:t>
            </a:r>
          </a:p>
        </p:txBody>
      </p:sp>
      <p:sp>
        <p:nvSpPr>
          <p:cNvPr id="6" name="Označba mesta za številko diapoz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sl-SI" noProof="0" smtClean="0"/>
              <a:pPr/>
              <a:t>‹#›</a:t>
            </a:fld>
            <a:endParaRPr lang="sl-SI" noProof="0" dirty="0"/>
          </a:p>
        </p:txBody>
      </p:sp>
      <p:sp>
        <p:nvSpPr>
          <p:cNvPr id="9" name="Elipsa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solidFill>
                <a:schemeClr val="accent1"/>
              </a:solidFill>
            </a:endParaRPr>
          </a:p>
        </p:txBody>
      </p:sp>
      <p:sp>
        <p:nvSpPr>
          <p:cNvPr id="10" name="Elipsa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1" name="Polje z besedilom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sl-SI" sz="1200" noProof="0" dirty="0">
                <a:solidFill>
                  <a:schemeClr val="tx2"/>
                </a:solidFill>
                <a:latin typeface="+mj-lt"/>
              </a:rPr>
              <a:t>Tukaj je vaš logotip ali vaše ime</a:t>
            </a:r>
          </a:p>
        </p:txBody>
      </p:sp>
      <p:sp>
        <p:nvSpPr>
          <p:cNvPr id="14" name="Elipsa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solidFill>
                <a:schemeClr val="accent1"/>
              </a:solidFill>
            </a:endParaRPr>
          </a:p>
        </p:txBody>
      </p:sp>
      <p:sp>
        <p:nvSpPr>
          <p:cNvPr id="18" name="Pravokotnik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9" name="Pravokotnik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0" name="Pravokotnik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1" name="Pravokotnik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Označba mesta slike 10">
            <a:extLst>
              <a:ext uri="{FF2B5EF4-FFF2-40B4-BE49-F238E27FC236}">
                <a16:creationId xmlns:a16="http://schemas.microsoft.com/office/drawing/2014/main" id="{72951150-3CC7-4B5D-9C9C-13ED1815F835}"/>
              </a:ext>
            </a:extLst>
          </p:cNvPr>
          <p:cNvPicPr>
            <a:picLocks noGrp="1" noChangeAspect="1"/>
          </p:cNvPicPr>
          <p:nvPr>
            <p:ph type="pic" sz="quarter" idx="12"/>
          </p:nvPr>
        </p:nvPicPr>
        <p:blipFill>
          <a:blip r:embed="rId3"/>
          <a:srcRect t="4859" b="4859"/>
          <a:stretch>
            <a:fillRect/>
          </a:stretch>
        </p:blipFill>
        <p:spPr>
          <a:xfrm>
            <a:off x="0" y="1"/>
            <a:ext cx="12192000" cy="6857999"/>
          </a:xfrm>
        </p:spPr>
      </p:pic>
      <p:sp>
        <p:nvSpPr>
          <p:cNvPr id="6" name="Naslov 5">
            <a:extLst>
              <a:ext uri="{FF2B5EF4-FFF2-40B4-BE49-F238E27FC236}">
                <a16:creationId xmlns:a16="http://schemas.microsoft.com/office/drawing/2014/main" id="{2E3EA56B-BEB0-4656-A20B-D15F03B7ACA1}"/>
              </a:ext>
            </a:extLst>
          </p:cNvPr>
          <p:cNvSpPr>
            <a:spLocks noGrp="1"/>
          </p:cNvSpPr>
          <p:nvPr>
            <p:ph type="ctrTitle"/>
          </p:nvPr>
        </p:nvSpPr>
        <p:spPr>
          <a:xfrm>
            <a:off x="0" y="2537349"/>
            <a:ext cx="10335491" cy="23876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lstStyle/>
          <a:p>
            <a:pPr rtl="0"/>
            <a:r>
              <a:rPr lang="sl-SI" b="1" dirty="0"/>
              <a:t>Pojasnitev razlik v poročilih za odpadek 10 01 01</a:t>
            </a:r>
          </a:p>
        </p:txBody>
      </p:sp>
      <p:sp>
        <p:nvSpPr>
          <p:cNvPr id="7" name="Podnaslov 6">
            <a:extLst>
              <a:ext uri="{FF2B5EF4-FFF2-40B4-BE49-F238E27FC236}">
                <a16:creationId xmlns:a16="http://schemas.microsoft.com/office/drawing/2014/main" id="{DA0FE6D5-D475-4CBB-A6C2-E3D991A36891}"/>
              </a:ext>
            </a:extLst>
          </p:cNvPr>
          <p:cNvSpPr>
            <a:spLocks noGrp="1"/>
          </p:cNvSpPr>
          <p:nvPr>
            <p:ph type="subTitle" idx="1"/>
          </p:nvPr>
        </p:nvSpPr>
        <p:spPr>
          <a:xfrm>
            <a:off x="0" y="4924949"/>
            <a:ext cx="6840000" cy="664168"/>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lstStyle/>
          <a:p>
            <a:pPr rtl="0"/>
            <a:r>
              <a:rPr lang="sl-SI" b="1" dirty="0"/>
              <a:t>HSE Energetska družba Trbovlje </a:t>
            </a:r>
            <a:r>
              <a:rPr lang="sl-SI" b="1" dirty="0" err="1"/>
              <a:t>d.o.o</a:t>
            </a:r>
            <a:r>
              <a:rPr lang="sl-SI" b="1" dirty="0"/>
              <a:t>.</a:t>
            </a:r>
          </a:p>
        </p:txBody>
      </p:sp>
      <p:pic>
        <p:nvPicPr>
          <p:cNvPr id="3" name="Slika 2">
            <a:extLst>
              <a:ext uri="{FF2B5EF4-FFF2-40B4-BE49-F238E27FC236}">
                <a16:creationId xmlns:a16="http://schemas.microsoft.com/office/drawing/2014/main" id="{C7C67738-806D-4AF1-A466-62B9A43DE658}"/>
              </a:ext>
            </a:extLst>
          </p:cNvPr>
          <p:cNvPicPr>
            <a:picLocks noChangeAspect="1"/>
          </p:cNvPicPr>
          <p:nvPr/>
        </p:nvPicPr>
        <p:blipFill>
          <a:blip r:embed="rId4"/>
          <a:stretch>
            <a:fillRect/>
          </a:stretch>
        </p:blipFill>
        <p:spPr>
          <a:xfrm>
            <a:off x="366450" y="2666347"/>
            <a:ext cx="1466502" cy="664168"/>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D9A52256-787F-4CEC-861B-569BB41728E6}"/>
              </a:ext>
            </a:extLst>
          </p:cNvPr>
          <p:cNvSpPr/>
          <p:nvPr/>
        </p:nvSpPr>
        <p:spPr>
          <a:xfrm>
            <a:off x="83084" y="66973"/>
            <a:ext cx="12015872" cy="67092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sp>
        <p:nvSpPr>
          <p:cNvPr id="5" name="Označba mesta številke diapozitiva 4">
            <a:extLst>
              <a:ext uri="{FF2B5EF4-FFF2-40B4-BE49-F238E27FC236}">
                <a16:creationId xmlns:a16="http://schemas.microsoft.com/office/drawing/2014/main" id="{F086A82B-740C-4999-A0E6-C23F9104A4C9}"/>
              </a:ext>
            </a:extLst>
          </p:cNvPr>
          <p:cNvSpPr>
            <a:spLocks noGrp="1"/>
          </p:cNvSpPr>
          <p:nvPr>
            <p:ph type="sldNum" sz="quarter" idx="14"/>
          </p:nvPr>
        </p:nvSpPr>
        <p:spPr/>
        <p:txBody>
          <a:bodyPr/>
          <a:lstStyle/>
          <a:p>
            <a:pPr rtl="0"/>
            <a:fld id="{19B51A1E-902D-48AF-9020-955120F399B6}" type="slidenum">
              <a:rPr lang="sl-SI" noProof="0" smtClean="0"/>
              <a:pPr rtl="0"/>
              <a:t>2</a:t>
            </a:fld>
            <a:endParaRPr lang="sl-SI" noProof="0" dirty="0"/>
          </a:p>
        </p:txBody>
      </p:sp>
      <p:sp>
        <p:nvSpPr>
          <p:cNvPr id="7" name="Označba mesta za vsebino 2">
            <a:extLst>
              <a:ext uri="{FF2B5EF4-FFF2-40B4-BE49-F238E27FC236}">
                <a16:creationId xmlns:a16="http://schemas.microsoft.com/office/drawing/2014/main" id="{A5021829-6EB0-4286-B91D-A883AF8924AE}"/>
              </a:ext>
            </a:extLst>
          </p:cNvPr>
          <p:cNvSpPr txBox="1">
            <a:spLocks/>
          </p:cNvSpPr>
          <p:nvPr/>
        </p:nvSpPr>
        <p:spPr>
          <a:xfrm>
            <a:off x="675122" y="1618809"/>
            <a:ext cx="10616333" cy="438735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sl-SI" dirty="0"/>
              <a:t>RTCZ dobi naročilo HSE-TED </a:t>
            </a:r>
            <a:r>
              <a:rPr lang="sl-SI" dirty="0" err="1"/>
              <a:t>d.o.o</a:t>
            </a:r>
            <a:r>
              <a:rPr lang="sl-SI" dirty="0"/>
              <a:t>. za oceno odpadka s klasifikacijsko številko  10 01 01</a:t>
            </a:r>
          </a:p>
          <a:p>
            <a:pPr marL="342900" indent="-342900" algn="l">
              <a:buFontTx/>
              <a:buChar char="-"/>
            </a:pPr>
            <a:r>
              <a:rPr lang="sl-SI" dirty="0"/>
              <a:t>24.7.2019 opravi vzorčenje, opravi zahtevane analize in 28.8.2019 poda poročilo</a:t>
            </a:r>
          </a:p>
          <a:p>
            <a:pPr marL="342900" indent="-342900" algn="l">
              <a:buFontTx/>
              <a:buChar char="-"/>
            </a:pPr>
            <a:r>
              <a:rPr lang="sl-SI" dirty="0"/>
              <a:t>Ugotovitve: </a:t>
            </a:r>
            <a:r>
              <a:rPr lang="sl-SI" b="1" u="sng" dirty="0"/>
              <a:t>Gre za nenevaren odpadek </a:t>
            </a:r>
          </a:p>
          <a:p>
            <a:pPr marL="342900" indent="-342900" algn="l">
              <a:buFontTx/>
              <a:buChar char="-"/>
            </a:pPr>
            <a:r>
              <a:rPr lang="sl-SI" dirty="0"/>
              <a:t>primeren za odlaganje ali dnevno prekrivanje površin na odlagališčih za nenevarne odpadke</a:t>
            </a:r>
          </a:p>
          <a:p>
            <a:pPr marL="342900" indent="-342900" algn="l">
              <a:buFontTx/>
              <a:buChar char="-"/>
            </a:pPr>
            <a:r>
              <a:rPr lang="sl-SI" dirty="0"/>
              <a:t>Glede na članke v medijih je to za nekatere </a:t>
            </a:r>
            <a:r>
              <a:rPr lang="sl-SI" b="1" u="sng" dirty="0"/>
              <a:t>sporna ugotovitev</a:t>
            </a:r>
          </a:p>
          <a:p>
            <a:pPr marL="800100" lvl="1" indent="-342900" algn="l">
              <a:buFontTx/>
              <a:buChar char="-"/>
            </a:pPr>
            <a:r>
              <a:rPr lang="sl-SI" dirty="0">
                <a:solidFill>
                  <a:schemeClr val="tx1"/>
                </a:solidFill>
              </a:rPr>
              <a:t>odlaganje </a:t>
            </a:r>
            <a:r>
              <a:rPr lang="sl-SI" dirty="0" err="1">
                <a:solidFill>
                  <a:schemeClr val="tx1"/>
                </a:solidFill>
              </a:rPr>
              <a:t>o.k</a:t>
            </a:r>
            <a:r>
              <a:rPr lang="sl-SI" dirty="0">
                <a:solidFill>
                  <a:schemeClr val="tx1"/>
                </a:solidFill>
              </a:rPr>
              <a:t>.</a:t>
            </a:r>
          </a:p>
          <a:p>
            <a:pPr marL="800100" lvl="1" indent="-342900" algn="l">
              <a:buFontTx/>
              <a:buChar char="-"/>
            </a:pPr>
            <a:r>
              <a:rPr lang="sl-SI" dirty="0">
                <a:solidFill>
                  <a:schemeClr val="tx1"/>
                </a:solidFill>
              </a:rPr>
              <a:t>dnevno prekrivanje površin (sporno)</a:t>
            </a:r>
          </a:p>
          <a:p>
            <a:pPr lvl="1" algn="l"/>
            <a:endParaRPr lang="sl-SI" dirty="0">
              <a:solidFill>
                <a:schemeClr val="tx1"/>
              </a:solidFill>
            </a:endParaRPr>
          </a:p>
          <a:p>
            <a:pPr algn="l"/>
            <a:r>
              <a:rPr lang="sl-SI" dirty="0"/>
              <a:t>- Ocena odpadka ni </a:t>
            </a:r>
            <a:r>
              <a:rPr lang="sl-SI" b="1" dirty="0"/>
              <a:t>vezana na lokacijo</a:t>
            </a:r>
            <a:r>
              <a:rPr lang="sl-SI" dirty="0"/>
              <a:t>, kjer bo odpadek odložen ugotavlja se le </a:t>
            </a:r>
            <a:r>
              <a:rPr lang="sl-SI" b="1" dirty="0"/>
              <a:t>za katera odlagališča je primeren, oziroma ni primeren za odlaganje</a:t>
            </a:r>
            <a:endParaRPr lang="sl-SI" b="1" dirty="0">
              <a:solidFill>
                <a:schemeClr val="tx1"/>
              </a:solidFill>
            </a:endParaRPr>
          </a:p>
          <a:p>
            <a:pPr marL="800100" lvl="1" indent="-342900" algn="l">
              <a:buFontTx/>
              <a:buChar char="-"/>
            </a:pPr>
            <a:endParaRPr lang="sl-SI" b="1" dirty="0"/>
          </a:p>
          <a:p>
            <a:pPr marL="342900" indent="-342900" algn="l">
              <a:buFontTx/>
              <a:buChar char="-"/>
            </a:pPr>
            <a:endParaRPr lang="sl-SI" dirty="0"/>
          </a:p>
        </p:txBody>
      </p:sp>
      <p:sp>
        <p:nvSpPr>
          <p:cNvPr id="8" name="Označba mesta za vsebino 2">
            <a:extLst>
              <a:ext uri="{FF2B5EF4-FFF2-40B4-BE49-F238E27FC236}">
                <a16:creationId xmlns:a16="http://schemas.microsoft.com/office/drawing/2014/main" id="{EAAB20FA-C500-4889-BB60-A576B65AA35E}"/>
              </a:ext>
            </a:extLst>
          </p:cNvPr>
          <p:cNvSpPr txBox="1">
            <a:spLocks/>
          </p:cNvSpPr>
          <p:nvPr/>
        </p:nvSpPr>
        <p:spPr>
          <a:xfrm>
            <a:off x="675122" y="358046"/>
            <a:ext cx="10519351" cy="6810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2400" b="1" dirty="0"/>
              <a:t>Potek dogodkov</a:t>
            </a:r>
          </a:p>
        </p:txBody>
      </p:sp>
      <p:sp>
        <p:nvSpPr>
          <p:cNvPr id="6" name="Označba mesta za vsebino 2">
            <a:extLst>
              <a:ext uri="{FF2B5EF4-FFF2-40B4-BE49-F238E27FC236}">
                <a16:creationId xmlns:a16="http://schemas.microsoft.com/office/drawing/2014/main" id="{1FBD4D80-25A5-4286-92C0-BBAA2609FFC6}"/>
              </a:ext>
            </a:extLst>
          </p:cNvPr>
          <p:cNvSpPr txBox="1">
            <a:spLocks/>
          </p:cNvSpPr>
          <p:nvPr/>
        </p:nvSpPr>
        <p:spPr>
          <a:xfrm>
            <a:off x="675122" y="6283954"/>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Tree>
    <p:extLst>
      <p:ext uri="{BB962C8B-B14F-4D97-AF65-F5344CB8AC3E}">
        <p14:creationId xmlns:p14="http://schemas.microsoft.com/office/powerpoint/2010/main" val="423575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avokotnik 14">
            <a:extLst>
              <a:ext uri="{FF2B5EF4-FFF2-40B4-BE49-F238E27FC236}">
                <a16:creationId xmlns:a16="http://schemas.microsoft.com/office/drawing/2014/main" id="{BBCC5AD9-4238-4A18-867A-1DD45697C341}"/>
              </a:ext>
            </a:extLst>
          </p:cNvPr>
          <p:cNvSpPr/>
          <p:nvPr/>
        </p:nvSpPr>
        <p:spPr>
          <a:xfrm>
            <a:off x="83084" y="66973"/>
            <a:ext cx="12015872" cy="67092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pic>
        <p:nvPicPr>
          <p:cNvPr id="10" name="Slika 9">
            <a:extLst>
              <a:ext uri="{FF2B5EF4-FFF2-40B4-BE49-F238E27FC236}">
                <a16:creationId xmlns:a16="http://schemas.microsoft.com/office/drawing/2014/main" id="{B899DA61-77B0-46AF-AA9D-037D0B6C5EDF}"/>
              </a:ext>
            </a:extLst>
          </p:cNvPr>
          <p:cNvPicPr>
            <a:picLocks noChangeAspect="1"/>
          </p:cNvPicPr>
          <p:nvPr/>
        </p:nvPicPr>
        <p:blipFill>
          <a:blip r:embed="rId2"/>
          <a:stretch>
            <a:fillRect/>
          </a:stretch>
        </p:blipFill>
        <p:spPr>
          <a:xfrm>
            <a:off x="7232074" y="0"/>
            <a:ext cx="4834328" cy="6858000"/>
          </a:xfrm>
          <a:prstGeom prst="rect">
            <a:avLst/>
          </a:prstGeom>
        </p:spPr>
      </p:pic>
      <p:sp>
        <p:nvSpPr>
          <p:cNvPr id="5" name="Označba mesta številke diapozitiva 4">
            <a:extLst>
              <a:ext uri="{FF2B5EF4-FFF2-40B4-BE49-F238E27FC236}">
                <a16:creationId xmlns:a16="http://schemas.microsoft.com/office/drawing/2014/main" id="{F086A82B-740C-4999-A0E6-C23F9104A4C9}"/>
              </a:ext>
            </a:extLst>
          </p:cNvPr>
          <p:cNvSpPr>
            <a:spLocks noGrp="1"/>
          </p:cNvSpPr>
          <p:nvPr>
            <p:ph type="sldNum" sz="quarter" idx="14"/>
          </p:nvPr>
        </p:nvSpPr>
        <p:spPr/>
        <p:txBody>
          <a:bodyPr/>
          <a:lstStyle/>
          <a:p>
            <a:pPr rtl="0"/>
            <a:r>
              <a:rPr lang="sl-SI" dirty="0"/>
              <a:t>3</a:t>
            </a:r>
            <a:endParaRPr lang="sl-SI" noProof="0" dirty="0"/>
          </a:p>
        </p:txBody>
      </p:sp>
      <p:sp>
        <p:nvSpPr>
          <p:cNvPr id="7" name="Označba mesta za vsebino 2">
            <a:extLst>
              <a:ext uri="{FF2B5EF4-FFF2-40B4-BE49-F238E27FC236}">
                <a16:creationId xmlns:a16="http://schemas.microsoft.com/office/drawing/2014/main" id="{A5021829-6EB0-4286-B91D-A883AF8924AE}"/>
              </a:ext>
            </a:extLst>
          </p:cNvPr>
          <p:cNvSpPr txBox="1">
            <a:spLocks/>
          </p:cNvSpPr>
          <p:nvPr/>
        </p:nvSpPr>
        <p:spPr>
          <a:xfrm>
            <a:off x="675122" y="1291761"/>
            <a:ext cx="5711822" cy="25237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dirty="0"/>
              <a:t>Po opravljenih analizah se poroča na zato predpisanih obrazcih poročila, eden izmed njih je Priloga 1: Izdelava ocene odpadka med katerimi je </a:t>
            </a:r>
            <a:r>
              <a:rPr lang="sl-SI" b="1" dirty="0"/>
              <a:t>Obrazec D – Povzetek</a:t>
            </a:r>
            <a:r>
              <a:rPr lang="sl-SI" dirty="0"/>
              <a:t>, ki ima natančno predpisano obliko. Med drugim je točka dve, ki se glasi: primeren za odlaganje ali dnevno prekrivanje površin na odlagališčih za nenevarne odpadke</a:t>
            </a:r>
          </a:p>
          <a:p>
            <a:pPr marL="800100" lvl="1" indent="-342900" algn="l">
              <a:buFontTx/>
              <a:buChar char="-"/>
            </a:pPr>
            <a:endParaRPr lang="sl-SI" dirty="0"/>
          </a:p>
          <a:p>
            <a:pPr marL="342900" indent="-342900" algn="l">
              <a:buFontTx/>
              <a:buChar char="-"/>
            </a:pPr>
            <a:endParaRPr lang="sl-SI" dirty="0"/>
          </a:p>
        </p:txBody>
      </p:sp>
      <p:sp>
        <p:nvSpPr>
          <p:cNvPr id="8" name="Označba mesta za vsebino 2">
            <a:extLst>
              <a:ext uri="{FF2B5EF4-FFF2-40B4-BE49-F238E27FC236}">
                <a16:creationId xmlns:a16="http://schemas.microsoft.com/office/drawing/2014/main" id="{EAAB20FA-C500-4889-BB60-A576B65AA35E}"/>
              </a:ext>
            </a:extLst>
          </p:cNvPr>
          <p:cNvSpPr txBox="1">
            <a:spLocks/>
          </p:cNvSpPr>
          <p:nvPr/>
        </p:nvSpPr>
        <p:spPr>
          <a:xfrm>
            <a:off x="675123" y="358046"/>
            <a:ext cx="5711822" cy="6810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2400" b="1" dirty="0"/>
              <a:t>Poročanje</a:t>
            </a:r>
          </a:p>
        </p:txBody>
      </p:sp>
      <p:sp>
        <p:nvSpPr>
          <p:cNvPr id="11" name="Pravokotnik 10">
            <a:extLst>
              <a:ext uri="{FF2B5EF4-FFF2-40B4-BE49-F238E27FC236}">
                <a16:creationId xmlns:a16="http://schemas.microsoft.com/office/drawing/2014/main" id="{FAB83E03-1FB2-4CFD-B4AD-33DC4CC98F17}"/>
              </a:ext>
            </a:extLst>
          </p:cNvPr>
          <p:cNvSpPr/>
          <p:nvPr/>
        </p:nvSpPr>
        <p:spPr>
          <a:xfrm>
            <a:off x="675122" y="4068130"/>
            <a:ext cx="6096000" cy="1895647"/>
          </a:xfrm>
          <a:prstGeom prst="rect">
            <a:avLst/>
          </a:prstGeom>
        </p:spPr>
        <p:txBody>
          <a:bodyPr>
            <a:spAutoFit/>
          </a:bodyPr>
          <a:lstStyle/>
          <a:p>
            <a:pPr algn="just">
              <a:lnSpc>
                <a:spcPct val="107000"/>
              </a:lnSpc>
              <a:spcAft>
                <a:spcPts val="800"/>
              </a:spcAft>
            </a:pPr>
            <a:r>
              <a:rPr lang="sl-SI" b="1" dirty="0">
                <a:latin typeface="Calibri" panose="020F0502020204030204" pitchFamily="34" charset="0"/>
                <a:ea typeface="Calibri" panose="020F0502020204030204" pitchFamily="34" charset="0"/>
                <a:cs typeface="Times New Roman" panose="02020603050405020304" pitchFamily="18" charset="0"/>
              </a:rPr>
              <a:t>2. Odpadek ustreza zahtevam za odlaganje ali dnevno prekrivanje na:</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Arial" panose="020B0604020202020204" pitchFamily="34" charset="0"/>
                <a:ea typeface="Calibri" panose="020F0502020204030204" pitchFamily="34" charset="0"/>
                <a:cs typeface="Symbol" panose="05050102010706020507" pitchFamily="18" charset="2"/>
              </a:rPr>
              <a:t> odlagališču za inertne odpadke </a:t>
            </a:r>
            <a:endParaRPr lang="sl-SI" sz="20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algn="just">
              <a:spcAft>
                <a:spcPts val="0"/>
              </a:spcAft>
            </a:pPr>
            <a:r>
              <a:rPr lang="sl-SI" dirty="0">
                <a:solidFill>
                  <a:srgbClr val="000000"/>
                </a:solidFill>
                <a:latin typeface="Arial" panose="020B0604020202020204" pitchFamily="34" charset="0"/>
                <a:ea typeface="Calibri" panose="020F0502020204030204" pitchFamily="34" charset="0"/>
                <a:cs typeface="Symbol" panose="05050102010706020507" pitchFamily="18" charset="2"/>
              </a:rPr>
              <a:t> odlagališču za nenevarne odpadke </a:t>
            </a:r>
            <a:endParaRPr lang="sl-SI" sz="20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algn="just">
              <a:spcAft>
                <a:spcPts val="0"/>
              </a:spcAft>
            </a:pPr>
            <a:r>
              <a:rPr lang="sl-SI" dirty="0">
                <a:solidFill>
                  <a:srgbClr val="000000"/>
                </a:solidFill>
                <a:latin typeface="Arial" panose="020B0604020202020204" pitchFamily="34" charset="0"/>
                <a:ea typeface="Calibri" panose="020F0502020204030204" pitchFamily="34" charset="0"/>
                <a:cs typeface="Symbol" panose="05050102010706020507" pitchFamily="18" charset="2"/>
              </a:rPr>
              <a:t> odlagališču za nevarne odpadke </a:t>
            </a:r>
            <a:endParaRPr lang="sl-SI" sz="20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algn="just">
              <a:spcAft>
                <a:spcPts val="0"/>
              </a:spcAft>
            </a:pPr>
            <a:r>
              <a:rPr lang="sl-SI" dirty="0">
                <a:solidFill>
                  <a:srgbClr val="000000"/>
                </a:solidFill>
                <a:latin typeface="Arial" panose="020B0604020202020204" pitchFamily="34" charset="0"/>
                <a:ea typeface="Calibri" panose="020F0502020204030204" pitchFamily="34" charset="0"/>
                <a:cs typeface="Symbol" panose="05050102010706020507" pitchFamily="18" charset="2"/>
              </a:rPr>
              <a:t> odpadek ni primeren za odlaganje </a:t>
            </a:r>
            <a:endParaRPr lang="sl-SI" sz="20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p:txBody>
      </p:sp>
      <p:sp>
        <p:nvSpPr>
          <p:cNvPr id="12" name="Elipsa 11">
            <a:extLst>
              <a:ext uri="{FF2B5EF4-FFF2-40B4-BE49-F238E27FC236}">
                <a16:creationId xmlns:a16="http://schemas.microsoft.com/office/drawing/2014/main" id="{3ACA610A-939B-4407-AFE1-79E474171C39}"/>
              </a:ext>
            </a:extLst>
          </p:cNvPr>
          <p:cNvSpPr/>
          <p:nvPr/>
        </p:nvSpPr>
        <p:spPr>
          <a:xfrm>
            <a:off x="7062916" y="1510146"/>
            <a:ext cx="4433453" cy="983672"/>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noFill/>
            </a:endParaRPr>
          </a:p>
        </p:txBody>
      </p:sp>
      <p:sp>
        <p:nvSpPr>
          <p:cNvPr id="13" name="Puščica: dol 12">
            <a:extLst>
              <a:ext uri="{FF2B5EF4-FFF2-40B4-BE49-F238E27FC236}">
                <a16:creationId xmlns:a16="http://schemas.microsoft.com/office/drawing/2014/main" id="{08EF177A-3753-4767-8C1F-B955D1CB3C96}"/>
              </a:ext>
            </a:extLst>
          </p:cNvPr>
          <p:cNvSpPr/>
          <p:nvPr/>
        </p:nvSpPr>
        <p:spPr>
          <a:xfrm rot="2141145">
            <a:off x="6846816" y="2261611"/>
            <a:ext cx="432200" cy="1919143"/>
          </a:xfrm>
          <a:prstGeom prst="down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za vsebino 2">
            <a:extLst>
              <a:ext uri="{FF2B5EF4-FFF2-40B4-BE49-F238E27FC236}">
                <a16:creationId xmlns:a16="http://schemas.microsoft.com/office/drawing/2014/main" id="{3E83005E-F5DE-44CA-B7B3-74CB231974A3}"/>
              </a:ext>
            </a:extLst>
          </p:cNvPr>
          <p:cNvSpPr txBox="1">
            <a:spLocks/>
          </p:cNvSpPr>
          <p:nvPr/>
        </p:nvSpPr>
        <p:spPr>
          <a:xfrm>
            <a:off x="675122" y="6371190"/>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Tree>
    <p:extLst>
      <p:ext uri="{BB962C8B-B14F-4D97-AF65-F5344CB8AC3E}">
        <p14:creationId xmlns:p14="http://schemas.microsoft.com/office/powerpoint/2010/main" val="366503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43C52B23-79FA-469C-A65B-67EE7F6E9414}"/>
              </a:ext>
            </a:extLst>
          </p:cNvPr>
          <p:cNvSpPr/>
          <p:nvPr/>
        </p:nvSpPr>
        <p:spPr>
          <a:xfrm>
            <a:off x="83084" y="67377"/>
            <a:ext cx="12015872" cy="6708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sp>
        <p:nvSpPr>
          <p:cNvPr id="5" name="Označba mesta številke diapozitiva 4">
            <a:extLst>
              <a:ext uri="{FF2B5EF4-FFF2-40B4-BE49-F238E27FC236}">
                <a16:creationId xmlns:a16="http://schemas.microsoft.com/office/drawing/2014/main" id="{F086A82B-740C-4999-A0E6-C23F9104A4C9}"/>
              </a:ext>
            </a:extLst>
          </p:cNvPr>
          <p:cNvSpPr>
            <a:spLocks noGrp="1"/>
          </p:cNvSpPr>
          <p:nvPr>
            <p:ph type="sldNum" sz="quarter" idx="14"/>
          </p:nvPr>
        </p:nvSpPr>
        <p:spPr>
          <a:xfrm>
            <a:off x="11496369" y="6155190"/>
            <a:ext cx="432000" cy="432000"/>
          </a:xfrm>
        </p:spPr>
        <p:txBody>
          <a:bodyPr/>
          <a:lstStyle/>
          <a:p>
            <a:pPr rtl="0"/>
            <a:fld id="{19B51A1E-902D-48AF-9020-955120F399B6}" type="slidenum">
              <a:rPr lang="sl-SI" noProof="0" smtClean="0"/>
              <a:pPr rtl="0"/>
              <a:t>4</a:t>
            </a:fld>
            <a:endParaRPr lang="sl-SI" noProof="0" dirty="0"/>
          </a:p>
        </p:txBody>
      </p:sp>
      <p:sp>
        <p:nvSpPr>
          <p:cNvPr id="7" name="Označba mesta za vsebino 2">
            <a:extLst>
              <a:ext uri="{FF2B5EF4-FFF2-40B4-BE49-F238E27FC236}">
                <a16:creationId xmlns:a16="http://schemas.microsoft.com/office/drawing/2014/main" id="{A5021829-6EB0-4286-B91D-A883AF8924AE}"/>
              </a:ext>
            </a:extLst>
          </p:cNvPr>
          <p:cNvSpPr txBox="1">
            <a:spLocks/>
          </p:cNvSpPr>
          <p:nvPr/>
        </p:nvSpPr>
        <p:spPr>
          <a:xfrm>
            <a:off x="675122" y="3519057"/>
            <a:ext cx="10615312" cy="11780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sl-SI" b="1" dirty="0"/>
              <a:t>Analizi</a:t>
            </a:r>
            <a:r>
              <a:rPr lang="sl-SI" dirty="0"/>
              <a:t> sta si glede mejnih vrednosti </a:t>
            </a:r>
            <a:r>
              <a:rPr lang="sl-SI" b="1" dirty="0"/>
              <a:t>podobni</a:t>
            </a:r>
          </a:p>
          <a:p>
            <a:pPr marL="342900" indent="-342900" algn="l">
              <a:buFontTx/>
              <a:buChar char="-"/>
            </a:pPr>
            <a:r>
              <a:rPr lang="sl-SI" b="1" dirty="0"/>
              <a:t>Obe</a:t>
            </a:r>
            <a:r>
              <a:rPr lang="sl-SI" dirty="0"/>
              <a:t> instituciji </a:t>
            </a:r>
            <a:r>
              <a:rPr lang="sl-SI" b="1" dirty="0"/>
              <a:t>ugotavljata</a:t>
            </a:r>
            <a:r>
              <a:rPr lang="sl-SI" dirty="0"/>
              <a:t>, da gre za </a:t>
            </a:r>
            <a:r>
              <a:rPr lang="sl-SI" b="1" dirty="0"/>
              <a:t>nenevaren odpadek</a:t>
            </a:r>
          </a:p>
          <a:p>
            <a:pPr algn="l"/>
            <a:endParaRPr lang="sl-SI" dirty="0"/>
          </a:p>
          <a:p>
            <a:pPr marL="800100" lvl="1" indent="-342900" algn="l">
              <a:buFontTx/>
              <a:buChar char="-"/>
            </a:pPr>
            <a:endParaRPr lang="sl-SI" dirty="0"/>
          </a:p>
          <a:p>
            <a:pPr marL="342900" indent="-342900" algn="l">
              <a:buFontTx/>
              <a:buChar char="-"/>
            </a:pPr>
            <a:endParaRPr lang="sl-SI" dirty="0"/>
          </a:p>
        </p:txBody>
      </p:sp>
      <p:sp>
        <p:nvSpPr>
          <p:cNvPr id="8" name="Označba mesta za vsebino 2">
            <a:extLst>
              <a:ext uri="{FF2B5EF4-FFF2-40B4-BE49-F238E27FC236}">
                <a16:creationId xmlns:a16="http://schemas.microsoft.com/office/drawing/2014/main" id="{EAAB20FA-C500-4889-BB60-A576B65AA35E}"/>
              </a:ext>
            </a:extLst>
          </p:cNvPr>
          <p:cNvSpPr txBox="1">
            <a:spLocks/>
          </p:cNvSpPr>
          <p:nvPr/>
        </p:nvSpPr>
        <p:spPr>
          <a:xfrm>
            <a:off x="675122" y="358046"/>
            <a:ext cx="10519351" cy="6810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2400" b="1" dirty="0"/>
              <a:t>Podobne analize</a:t>
            </a:r>
          </a:p>
        </p:txBody>
      </p:sp>
      <p:pic>
        <p:nvPicPr>
          <p:cNvPr id="6" name="Slika 5">
            <a:extLst>
              <a:ext uri="{FF2B5EF4-FFF2-40B4-BE49-F238E27FC236}">
                <a16:creationId xmlns:a16="http://schemas.microsoft.com/office/drawing/2014/main" id="{5F60D7F1-80BA-4B33-93DF-124A929C25C5}"/>
              </a:ext>
            </a:extLst>
          </p:cNvPr>
          <p:cNvPicPr/>
          <p:nvPr/>
        </p:nvPicPr>
        <p:blipFill>
          <a:blip r:embed="rId2"/>
          <a:stretch>
            <a:fillRect/>
          </a:stretch>
        </p:blipFill>
        <p:spPr>
          <a:xfrm>
            <a:off x="675122" y="1239722"/>
            <a:ext cx="10519350" cy="2085369"/>
          </a:xfrm>
          <a:prstGeom prst="rect">
            <a:avLst/>
          </a:prstGeom>
        </p:spPr>
      </p:pic>
      <p:sp>
        <p:nvSpPr>
          <p:cNvPr id="9" name="Označba mesta za vsebino 2">
            <a:extLst>
              <a:ext uri="{FF2B5EF4-FFF2-40B4-BE49-F238E27FC236}">
                <a16:creationId xmlns:a16="http://schemas.microsoft.com/office/drawing/2014/main" id="{6B06F331-35E4-4774-9260-D0BC340EB133}"/>
              </a:ext>
            </a:extLst>
          </p:cNvPr>
          <p:cNvSpPr txBox="1">
            <a:spLocks/>
          </p:cNvSpPr>
          <p:nvPr/>
        </p:nvSpPr>
        <p:spPr>
          <a:xfrm>
            <a:off x="607220" y="6283954"/>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Tree>
    <p:extLst>
      <p:ext uri="{BB962C8B-B14F-4D97-AF65-F5344CB8AC3E}">
        <p14:creationId xmlns:p14="http://schemas.microsoft.com/office/powerpoint/2010/main" val="160528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ravokotnik 35">
            <a:extLst>
              <a:ext uri="{FF2B5EF4-FFF2-40B4-BE49-F238E27FC236}">
                <a16:creationId xmlns:a16="http://schemas.microsoft.com/office/drawing/2014/main" id="{D93DF706-16D3-4277-BC03-D5BCD73C289A}"/>
              </a:ext>
            </a:extLst>
          </p:cNvPr>
          <p:cNvSpPr/>
          <p:nvPr/>
        </p:nvSpPr>
        <p:spPr>
          <a:xfrm>
            <a:off x="83084" y="86627"/>
            <a:ext cx="12015872" cy="66895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5</a:t>
            </a:fld>
            <a:endParaRPr lang="sl-SI" dirty="0"/>
          </a:p>
        </p:txBody>
      </p:sp>
      <p:sp>
        <p:nvSpPr>
          <p:cNvPr id="15" name="Pravokotnik 14">
            <a:extLst>
              <a:ext uri="{FF2B5EF4-FFF2-40B4-BE49-F238E27FC236}">
                <a16:creationId xmlns:a16="http://schemas.microsoft.com/office/drawing/2014/main" id="{D1E9B929-1A6B-44D6-ABBF-BB61915C6294}"/>
              </a:ext>
            </a:extLst>
          </p:cNvPr>
          <p:cNvSpPr/>
          <p:nvPr/>
        </p:nvSpPr>
        <p:spPr>
          <a:xfrm>
            <a:off x="231005" y="237094"/>
            <a:ext cx="11697364" cy="923330"/>
          </a:xfrm>
          <a:prstGeom prst="rect">
            <a:avLst/>
          </a:prstGeom>
        </p:spPr>
        <p:txBody>
          <a:bodyPr wrap="square">
            <a:spAutoFit/>
          </a:bodyPr>
          <a:lstStyle/>
          <a:p>
            <a:pPr algn="just"/>
            <a:r>
              <a:rPr lang="sl-SI" dirty="0">
                <a:solidFill>
                  <a:srgbClr val="000000"/>
                </a:solidFill>
                <a:latin typeface="Arial" panose="020B0604020202020204" pitchFamily="34" charset="0"/>
                <a:ea typeface="Times New Roman" panose="02020603050405020304" pitchFamily="18" charset="0"/>
              </a:rPr>
              <a:t>V prebiranju članka z dne 23.10.2019 'Ali smo v Trbovljah res željni pepela na vso domačo onesnaženo podlago?' sem bil presenečen zaradi krivih navajanj v članku. Kot direktor družbe in član občinskega sveta Trbovlje sem se dolžan oglasiti, saj v članku napisanih mnogo neresnic. Rad bi pojasnil dejstva podkrepljena z argumenti.</a:t>
            </a:r>
            <a:endParaRPr lang="sl-SI" sz="3600" b="1" dirty="0">
              <a:latin typeface="Times New Roman" panose="02020603050405020304" pitchFamily="18" charset="0"/>
              <a:ea typeface="Times New Roman" panose="02020603050405020304" pitchFamily="18" charset="0"/>
            </a:endParaRPr>
          </a:p>
        </p:txBody>
      </p:sp>
      <p:sp>
        <p:nvSpPr>
          <p:cNvPr id="31" name="Označba mesta za vsebino 2">
            <a:extLst>
              <a:ext uri="{FF2B5EF4-FFF2-40B4-BE49-F238E27FC236}">
                <a16:creationId xmlns:a16="http://schemas.microsoft.com/office/drawing/2014/main" id="{0D3B2855-5073-4D62-8EB9-0ED25416508A}"/>
              </a:ext>
            </a:extLst>
          </p:cNvPr>
          <p:cNvSpPr txBox="1">
            <a:spLocks/>
          </p:cNvSpPr>
          <p:nvPr/>
        </p:nvSpPr>
        <p:spPr>
          <a:xfrm>
            <a:off x="678176" y="6219566"/>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
        <p:nvSpPr>
          <p:cNvPr id="32" name="PoljeZBesedilom 31">
            <a:extLst>
              <a:ext uri="{FF2B5EF4-FFF2-40B4-BE49-F238E27FC236}">
                <a16:creationId xmlns:a16="http://schemas.microsoft.com/office/drawing/2014/main" id="{289CAE29-56AC-4BBB-91DB-B562625DB323}"/>
              </a:ext>
            </a:extLst>
          </p:cNvPr>
          <p:cNvSpPr txBox="1"/>
          <p:nvPr/>
        </p:nvSpPr>
        <p:spPr>
          <a:xfrm>
            <a:off x="336884" y="1160424"/>
            <a:ext cx="11591485" cy="941219"/>
          </a:xfrm>
          <a:prstGeom prst="rect">
            <a:avLst/>
          </a:prstGeom>
          <a:solidFill>
            <a:schemeClr val="bg2">
              <a:lumMod val="25000"/>
            </a:schemeClr>
          </a:solidFill>
        </p:spPr>
        <p:txBody>
          <a:bodyPr wrap="square" lIns="0" tIns="0" rIns="0" bIns="0" rtlCol="0">
            <a:noAutofit/>
          </a:bodyPr>
          <a:lstStyle/>
          <a:p>
            <a:pPr algn="just"/>
            <a:r>
              <a:rPr lang="sl-SI" sz="1600" dirty="0">
                <a:solidFill>
                  <a:schemeClr val="bg1"/>
                </a:solidFill>
                <a:latin typeface="Arial" panose="020B0604020202020204" pitchFamily="34" charset="0"/>
                <a:cs typeface="Arial" panose="020B0604020202020204" pitchFamily="34" charset="0"/>
              </a:rPr>
              <a:t>Članek:</a:t>
            </a:r>
            <a:endParaRPr lang="sl-SI" sz="1600" b="1" dirty="0">
              <a:solidFill>
                <a:schemeClr val="bg1"/>
              </a:solidFill>
              <a:latin typeface="Arial" panose="020B0604020202020204" pitchFamily="34" charset="0"/>
              <a:cs typeface="Arial" panose="020B0604020202020204" pitchFamily="34" charset="0"/>
            </a:endParaRPr>
          </a:p>
          <a:p>
            <a:pPr algn="just"/>
            <a:r>
              <a:rPr lang="sl-SI" sz="1600" dirty="0">
                <a:solidFill>
                  <a:schemeClr val="bg1"/>
                </a:solidFill>
                <a:latin typeface="Arial" panose="020B0604020202020204" pitchFamily="34" charset="0"/>
                <a:cs typeface="Arial" panose="020B0604020202020204" pitchFamily="34" charset="0"/>
              </a:rPr>
              <a:t>»Kot je potrdila analiza že skladiščenega materiala, ki jo je opravil Regionalni tehnološki center Zasavje, gre za nenevaren odpadek, </a:t>
            </a:r>
            <a:r>
              <a:rPr lang="sl-SI" sz="1600" b="1" dirty="0">
                <a:solidFill>
                  <a:schemeClr val="bg1"/>
                </a:solidFill>
                <a:latin typeface="Arial" panose="020B0604020202020204" pitchFamily="34" charset="0"/>
                <a:cs typeface="Arial" panose="020B0604020202020204" pitchFamily="34" charset="0"/>
              </a:rPr>
              <a:t>ki je primeren za predelavo v koristen gradbeni material, z nadomeščanjem naravnih surovin.«</a:t>
            </a:r>
          </a:p>
        </p:txBody>
      </p:sp>
      <p:sp>
        <p:nvSpPr>
          <p:cNvPr id="33" name="PoljeZBesedilom 32">
            <a:extLst>
              <a:ext uri="{FF2B5EF4-FFF2-40B4-BE49-F238E27FC236}">
                <a16:creationId xmlns:a16="http://schemas.microsoft.com/office/drawing/2014/main" id="{CC67B166-B987-4EC9-83AA-DFEEB8516CC2}"/>
              </a:ext>
            </a:extLst>
          </p:cNvPr>
          <p:cNvSpPr txBox="1"/>
          <p:nvPr/>
        </p:nvSpPr>
        <p:spPr>
          <a:xfrm>
            <a:off x="336884" y="2101643"/>
            <a:ext cx="11591485" cy="2213398"/>
          </a:xfrm>
          <a:prstGeom prst="rect">
            <a:avLst/>
          </a:prstGeom>
          <a:solidFill>
            <a:schemeClr val="accent1"/>
          </a:solidFill>
        </p:spPr>
        <p:txBody>
          <a:bodyPr wrap="square" lIns="0" tIns="0" rIns="0" bIns="0" rtlCol="0">
            <a:noAutofit/>
          </a:bodyPr>
          <a:lstStyle/>
          <a:p>
            <a:pPr algn="just"/>
            <a:endParaRPr lang="sl-SI" sz="1600" b="1" dirty="0">
              <a:latin typeface="Arial" panose="020B0604020202020204" pitchFamily="34" charset="0"/>
              <a:cs typeface="Arial" panose="020B0604020202020204" pitchFamily="34" charset="0"/>
            </a:endParaRPr>
          </a:p>
          <a:p>
            <a:pPr algn="just"/>
            <a:r>
              <a:rPr lang="sl-SI" sz="1600" b="1" dirty="0">
                <a:latin typeface="Arial" panose="020B0604020202020204" pitchFamily="34" charset="0"/>
                <a:cs typeface="Arial" panose="020B0604020202020204" pitchFamily="34" charset="0"/>
              </a:rPr>
              <a:t>RTCZ:</a:t>
            </a:r>
          </a:p>
          <a:p>
            <a:pPr algn="just">
              <a:lnSpc>
                <a:spcPct val="107000"/>
              </a:lnSpc>
              <a:spcAft>
                <a:spcPts val="800"/>
              </a:spcAft>
            </a:pPr>
            <a:r>
              <a:rPr lang="sl-SI" sz="1600" b="1" dirty="0">
                <a:latin typeface="Arial" panose="020B0604020202020204" pitchFamily="34" charset="0"/>
                <a:ea typeface="Calibri" panose="020F0502020204030204" pitchFamily="34" charset="0"/>
                <a:cs typeface="Arial" panose="020B0604020202020204" pitchFamily="34" charset="0"/>
              </a:rPr>
              <a:t>- odpadek ustreza zahtevam za odlaganje ali dnevno prekrivanje na odlagališču za nenevarne odpadke.</a:t>
            </a:r>
            <a:endParaRPr lang="sl-SI"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sl-SI" sz="1600" dirty="0">
                <a:latin typeface="Arial" panose="020B0604020202020204" pitchFamily="34" charset="0"/>
                <a:ea typeface="Calibri" panose="020F0502020204030204" pitchFamily="34" charset="0"/>
                <a:cs typeface="Arial" panose="020B0604020202020204" pitchFamily="34" charset="0"/>
              </a:rPr>
              <a:t>To kar je napisano, da smo ugotovili, da je </a:t>
            </a:r>
            <a:r>
              <a:rPr lang="sl-SI" sz="1600" b="1" dirty="0">
                <a:latin typeface="Arial" panose="020B0604020202020204" pitchFamily="34" charset="0"/>
                <a:ea typeface="Calibri" panose="020F0502020204030204" pitchFamily="34" charset="0"/>
                <a:cs typeface="Arial" panose="020B0604020202020204" pitchFamily="34" charset="0"/>
              </a:rPr>
              <a:t>primeren za predelavo v koristen gradbeni material, z nadomeščanjem naravnih surovin, ni nikjer v poročilu</a:t>
            </a:r>
            <a:r>
              <a:rPr lang="sl-SI" sz="1600" dirty="0">
                <a:latin typeface="Arial" panose="020B0604020202020204" pitchFamily="34" charset="0"/>
                <a:ea typeface="Calibri" panose="020F0502020204030204" pitchFamily="34" charset="0"/>
                <a:cs typeface="Arial" panose="020B0604020202020204" pitchFamily="34" charset="0"/>
              </a:rPr>
              <a:t>, niti ni v pristojnosti RTCZ, da bi podajal takšne ugotovitve. </a:t>
            </a:r>
          </a:p>
          <a:p>
            <a:pPr algn="just">
              <a:lnSpc>
                <a:spcPct val="107000"/>
              </a:lnSpc>
              <a:spcAft>
                <a:spcPts val="800"/>
              </a:spcAft>
            </a:pPr>
            <a:r>
              <a:rPr lang="sl-SI" sz="1600" dirty="0">
                <a:latin typeface="Arial" panose="020B0604020202020204" pitchFamily="34" charset="0"/>
                <a:ea typeface="Calibri" panose="020F0502020204030204" pitchFamily="34" charset="0"/>
                <a:cs typeface="Arial" panose="020B0604020202020204" pitchFamily="34" charset="0"/>
              </a:rPr>
              <a:t>Prav tako </a:t>
            </a:r>
            <a:r>
              <a:rPr lang="sl-SI" sz="1600" b="1" dirty="0">
                <a:latin typeface="Arial" panose="020B0604020202020204" pitchFamily="34" charset="0"/>
                <a:ea typeface="Calibri" panose="020F0502020204030204" pitchFamily="34" charset="0"/>
                <a:cs typeface="Arial" panose="020B0604020202020204" pitchFamily="34" charset="0"/>
              </a:rPr>
              <a:t>ni v pristojnosti RTCZ </a:t>
            </a:r>
            <a:r>
              <a:rPr lang="sl-SI" sz="1600" dirty="0">
                <a:latin typeface="Arial" panose="020B0604020202020204" pitchFamily="34" charset="0"/>
                <a:ea typeface="Calibri" panose="020F0502020204030204" pitchFamily="34" charset="0"/>
                <a:cs typeface="Arial" panose="020B0604020202020204" pitchFamily="34" charset="0"/>
              </a:rPr>
              <a:t>ugotavljati, kako bo naročnik analize </a:t>
            </a:r>
            <a:r>
              <a:rPr lang="sl-SI" sz="1600" b="1" dirty="0">
                <a:latin typeface="Arial" panose="020B0604020202020204" pitchFamily="34" charset="0"/>
                <a:ea typeface="Calibri" panose="020F0502020204030204" pitchFamily="34" charset="0"/>
                <a:cs typeface="Arial" panose="020B0604020202020204" pitchFamily="34" charset="0"/>
              </a:rPr>
              <a:t>nadalje ravnal z odpadkom</a:t>
            </a:r>
            <a:r>
              <a:rPr lang="sl-SI" sz="1600" dirty="0">
                <a:latin typeface="Arial" panose="020B0604020202020204" pitchFamily="34" charset="0"/>
                <a:ea typeface="Calibri" panose="020F0502020204030204" pitchFamily="34" charset="0"/>
                <a:cs typeface="Arial" panose="020B0604020202020204" pitchFamily="34" charset="0"/>
              </a:rPr>
              <a:t>.</a:t>
            </a:r>
          </a:p>
        </p:txBody>
      </p:sp>
      <p:sp>
        <p:nvSpPr>
          <p:cNvPr id="34" name="PoljeZBesedilom 33">
            <a:extLst>
              <a:ext uri="{FF2B5EF4-FFF2-40B4-BE49-F238E27FC236}">
                <a16:creationId xmlns:a16="http://schemas.microsoft.com/office/drawing/2014/main" id="{58FACD90-9EB4-4FA3-AC18-F1A166EAE2F8}"/>
              </a:ext>
            </a:extLst>
          </p:cNvPr>
          <p:cNvSpPr txBox="1"/>
          <p:nvPr/>
        </p:nvSpPr>
        <p:spPr>
          <a:xfrm>
            <a:off x="336883" y="4699233"/>
            <a:ext cx="11591485" cy="557028"/>
          </a:xfrm>
          <a:prstGeom prst="rect">
            <a:avLst/>
          </a:prstGeom>
          <a:solidFill>
            <a:schemeClr val="bg2">
              <a:lumMod val="25000"/>
            </a:schemeClr>
          </a:solidFill>
        </p:spPr>
        <p:txBody>
          <a:bodyPr wrap="square" lIns="0" tIns="0" rIns="0" bIns="0" rtlCol="0">
            <a:noAutofit/>
          </a:bodyPr>
          <a:lstStyle/>
          <a:p>
            <a:pPr algn="just"/>
            <a:r>
              <a:rPr lang="sl-SI" sz="1600" dirty="0">
                <a:solidFill>
                  <a:schemeClr val="bg1"/>
                </a:solidFill>
                <a:latin typeface="Arial" panose="020B0604020202020204" pitchFamily="34" charset="0"/>
                <a:cs typeface="Arial" panose="020B0604020202020204" pitchFamily="34" charset="0"/>
              </a:rPr>
              <a:t>»čeprav je analiza Regionalnega tehnološkega centra Zasavje pokazala, da pepel ne škodi zdravju ljudi in da so skladiščenju zdaj prikimali tudi na občini.«</a:t>
            </a:r>
          </a:p>
        </p:txBody>
      </p:sp>
      <p:sp>
        <p:nvSpPr>
          <p:cNvPr id="35" name="PoljeZBesedilom 34">
            <a:extLst>
              <a:ext uri="{FF2B5EF4-FFF2-40B4-BE49-F238E27FC236}">
                <a16:creationId xmlns:a16="http://schemas.microsoft.com/office/drawing/2014/main" id="{8FAD5EFA-C29F-4DFC-ACB8-C2E4790C65F3}"/>
              </a:ext>
            </a:extLst>
          </p:cNvPr>
          <p:cNvSpPr txBox="1"/>
          <p:nvPr/>
        </p:nvSpPr>
        <p:spPr>
          <a:xfrm>
            <a:off x="336883" y="5256260"/>
            <a:ext cx="11591485" cy="562605"/>
          </a:xfrm>
          <a:prstGeom prst="rect">
            <a:avLst/>
          </a:prstGeom>
          <a:solidFill>
            <a:schemeClr val="accent1"/>
          </a:solidFill>
        </p:spPr>
        <p:txBody>
          <a:bodyPr wrap="square" lIns="0" tIns="0" rIns="0" bIns="0" rtlCol="0">
            <a:noAutofit/>
          </a:bodyPr>
          <a:lstStyle/>
          <a:p>
            <a:pPr algn="just"/>
            <a:r>
              <a:rPr lang="sl-SI" sz="1600" dirty="0">
                <a:latin typeface="Arial" panose="020B0604020202020204" pitchFamily="34" charset="0"/>
                <a:cs typeface="Arial" panose="020B0604020202020204" pitchFamily="34" charset="0"/>
              </a:rPr>
              <a:t>Takšne trditve, ki je zgoraj ni nikjer v poročilu. Še enkrat, RTCZ ugotavlja zgolj ali </a:t>
            </a:r>
            <a:r>
              <a:rPr lang="sl-SI" sz="1600" b="1" dirty="0">
                <a:latin typeface="Arial" panose="020B0604020202020204" pitchFamily="34" charset="0"/>
                <a:cs typeface="Arial" panose="020B0604020202020204" pitchFamily="34" charset="0"/>
              </a:rPr>
              <a:t>odpadek ustreza zahtevam za odlaganje ali dnevno prekrivanje na odlagališču za nenevarne odpadke.</a:t>
            </a:r>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75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6</a:t>
            </a:fld>
            <a:endParaRPr lang="sl-SI" dirty="0"/>
          </a:p>
        </p:txBody>
      </p:sp>
      <p:sp>
        <p:nvSpPr>
          <p:cNvPr id="31" name="Označba mesta za vsebino 2">
            <a:extLst>
              <a:ext uri="{FF2B5EF4-FFF2-40B4-BE49-F238E27FC236}">
                <a16:creationId xmlns:a16="http://schemas.microsoft.com/office/drawing/2014/main" id="{0D3B2855-5073-4D62-8EB9-0ED25416508A}"/>
              </a:ext>
            </a:extLst>
          </p:cNvPr>
          <p:cNvSpPr txBox="1">
            <a:spLocks/>
          </p:cNvSpPr>
          <p:nvPr/>
        </p:nvSpPr>
        <p:spPr>
          <a:xfrm>
            <a:off x="678176" y="6219566"/>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
        <p:nvSpPr>
          <p:cNvPr id="2" name="PoljeZBesedilom 1">
            <a:extLst>
              <a:ext uri="{FF2B5EF4-FFF2-40B4-BE49-F238E27FC236}">
                <a16:creationId xmlns:a16="http://schemas.microsoft.com/office/drawing/2014/main" id="{8AA12665-A362-468C-A6EE-6E7DA96E3A09}"/>
              </a:ext>
            </a:extLst>
          </p:cNvPr>
          <p:cNvSpPr txBox="1"/>
          <p:nvPr/>
        </p:nvSpPr>
        <p:spPr>
          <a:xfrm>
            <a:off x="300257" y="269962"/>
            <a:ext cx="11591485" cy="2107478"/>
          </a:xfrm>
          <a:prstGeom prst="rect">
            <a:avLst/>
          </a:prstGeom>
          <a:solidFill>
            <a:schemeClr val="bg2">
              <a:lumMod val="25000"/>
            </a:schemeClr>
          </a:solidFill>
        </p:spPr>
        <p:txBody>
          <a:bodyPr wrap="square" lIns="0" tIns="0" rIns="0" bIns="0" rtlCol="0">
            <a:noAutofit/>
          </a:bodyPr>
          <a:lstStyle/>
          <a:p>
            <a:pPr algn="just"/>
            <a:r>
              <a:rPr lang="sl-SI" sz="1600" dirty="0">
                <a:solidFill>
                  <a:schemeClr val="bg1"/>
                </a:solidFill>
                <a:latin typeface="Arial" panose="020B0604020202020204" pitchFamily="34" charset="0"/>
                <a:cs typeface="Arial" panose="020B0604020202020204" pitchFamily="34" charset="0"/>
              </a:rPr>
              <a:t>Prvotna, junijska raziskava Inštituta IKEMA (Inštitut za kemijo, ekologijo, meritve in analitiko) je namreč pokazala drugačno sliko. Zaradi teh rezultatov pa so občinski svetniki na avgustovski seji zahtevali, da se opravi vnovična analiza.</a:t>
            </a:r>
            <a:r>
              <a:rPr lang="sl-SI" sz="1600" i="1" dirty="0">
                <a:solidFill>
                  <a:schemeClr val="bg1"/>
                </a:solidFill>
                <a:latin typeface="Arial" panose="020B0604020202020204" pitchFamily="34" charset="0"/>
                <a:cs typeface="Arial" panose="020B0604020202020204" pitchFamily="34" charset="0"/>
              </a:rPr>
              <a:t> "V IKEMI pravijo, da pepel ustreza za odlaganje na odlagališču za nenevarne odpadke – kar </a:t>
            </a:r>
            <a:r>
              <a:rPr lang="sl-SI" sz="1600" i="1" dirty="0" err="1">
                <a:solidFill>
                  <a:schemeClr val="bg1"/>
                </a:solidFill>
                <a:latin typeface="Arial" panose="020B0604020202020204" pitchFamily="34" charset="0"/>
                <a:cs typeface="Arial" panose="020B0604020202020204" pitchFamily="34" charset="0"/>
              </a:rPr>
              <a:t>Lakonca</a:t>
            </a:r>
            <a:r>
              <a:rPr lang="sl-SI" sz="1600" i="1" dirty="0">
                <a:solidFill>
                  <a:schemeClr val="bg1"/>
                </a:solidFill>
                <a:latin typeface="Arial" panose="020B0604020202020204" pitchFamily="34" charset="0"/>
                <a:cs typeface="Arial" panose="020B0604020202020204" pitchFamily="34" charset="0"/>
              </a:rPr>
              <a:t> ni – glede prekrivanja pa pravijo, da odpadek ni namenjen in ni primeren za prekrivanje odlagališča.</a:t>
            </a:r>
            <a:endParaRPr lang="sl-SI" sz="1600" dirty="0">
              <a:solidFill>
                <a:schemeClr val="bg1"/>
              </a:solidFill>
              <a:latin typeface="Arial" panose="020B0604020202020204" pitchFamily="34" charset="0"/>
              <a:cs typeface="Arial" panose="020B0604020202020204" pitchFamily="34" charset="0"/>
            </a:endParaRPr>
          </a:p>
          <a:p>
            <a:pPr algn="just"/>
            <a:r>
              <a:rPr lang="sl-SI" sz="1600" dirty="0">
                <a:solidFill>
                  <a:schemeClr val="bg1"/>
                </a:solidFill>
                <a:latin typeface="Arial" panose="020B0604020202020204" pitchFamily="34" charset="0"/>
                <a:cs typeface="Arial" panose="020B0604020202020204" pitchFamily="34" charset="0"/>
              </a:rPr>
              <a:t>Ocena Regionalnega tehnološkega centra Zasavje pa zaključi, da odpadek ustreza zahtevam za odlaganje ali dnevno prekrivanje na odlagališču za nenevarne odpadke. Regionalni tehnološki centra Zasavje ni podal niti ocene pričakovanih posledic lastnosti odloženega odpadka, ki bi pojasnil vpliv na stabilnost odlagališča," je razliko razlag obeh institucij povzela </a:t>
            </a:r>
            <a:r>
              <a:rPr lang="sl-SI" sz="1600" dirty="0" err="1">
                <a:solidFill>
                  <a:schemeClr val="bg1"/>
                </a:solidFill>
                <a:latin typeface="Arial" panose="020B0604020202020204" pitchFamily="34" charset="0"/>
                <a:cs typeface="Arial" panose="020B0604020202020204" pitchFamily="34" charset="0"/>
              </a:rPr>
              <a:t>Doberlet</a:t>
            </a:r>
            <a:r>
              <a:rPr lang="sl-SI" sz="1600" dirty="0">
                <a:solidFill>
                  <a:schemeClr val="bg1"/>
                </a:solidFill>
                <a:latin typeface="Arial" panose="020B0604020202020204" pitchFamily="34" charset="0"/>
                <a:cs typeface="Arial" panose="020B0604020202020204" pitchFamily="34" charset="0"/>
              </a:rPr>
              <a:t> </a:t>
            </a:r>
            <a:r>
              <a:rPr lang="sl-SI" sz="1600" dirty="0" err="1">
                <a:solidFill>
                  <a:schemeClr val="bg1"/>
                </a:solidFill>
                <a:latin typeface="Arial" panose="020B0604020202020204" pitchFamily="34" charset="0"/>
                <a:cs typeface="Arial" panose="020B0604020202020204" pitchFamily="34" charset="0"/>
              </a:rPr>
              <a:t>Bučaličeva</a:t>
            </a:r>
            <a:r>
              <a:rPr lang="sl-SI" sz="1600" dirty="0">
                <a:solidFill>
                  <a:schemeClr val="bg1"/>
                </a:solidFill>
                <a:latin typeface="Arial" panose="020B0604020202020204" pitchFamily="34" charset="0"/>
                <a:cs typeface="Arial" panose="020B0604020202020204" pitchFamily="34" charset="0"/>
              </a:rPr>
              <a:t> in dodala, da je raziskava IKEMA za iniciativo verodostojna raziskava</a:t>
            </a:r>
            <a:r>
              <a:rPr lang="sl-SI" sz="1600" dirty="0">
                <a:latin typeface="Arial" panose="020B0604020202020204" pitchFamily="34" charset="0"/>
                <a:cs typeface="Arial" panose="020B0604020202020204" pitchFamily="34" charset="0"/>
              </a:rPr>
              <a:t>.</a:t>
            </a:r>
          </a:p>
        </p:txBody>
      </p:sp>
      <p:sp>
        <p:nvSpPr>
          <p:cNvPr id="30" name="PoljeZBesedilom 29">
            <a:extLst>
              <a:ext uri="{FF2B5EF4-FFF2-40B4-BE49-F238E27FC236}">
                <a16:creationId xmlns:a16="http://schemas.microsoft.com/office/drawing/2014/main" id="{5C806BF3-9F1D-4A3E-926D-5C3D769D3FED}"/>
              </a:ext>
            </a:extLst>
          </p:cNvPr>
          <p:cNvSpPr txBox="1"/>
          <p:nvPr/>
        </p:nvSpPr>
        <p:spPr>
          <a:xfrm>
            <a:off x="300257" y="2377440"/>
            <a:ext cx="11591485" cy="3638794"/>
          </a:xfrm>
          <a:prstGeom prst="rect">
            <a:avLst/>
          </a:prstGeom>
          <a:solidFill>
            <a:schemeClr val="accent1"/>
          </a:solidFill>
        </p:spPr>
        <p:txBody>
          <a:bodyPr wrap="square" lIns="0" tIns="0" rIns="0" bIns="0" rtlCol="0">
            <a:noAutofit/>
          </a:bodyPr>
          <a:lstStyle/>
          <a:p>
            <a:pPr algn="just"/>
            <a:r>
              <a:rPr lang="sl-SI" sz="1600" dirty="0">
                <a:latin typeface="Arial" panose="020B0604020202020204" pitchFamily="34" charset="0"/>
                <a:cs typeface="Arial" panose="020B0604020202020204" pitchFamily="34" charset="0"/>
              </a:rPr>
              <a:t>Po opravljenih analizah se poroča na zato predpisanih obrazcih poročila, eden izmed njih je Priloga 1: Izdelava ocene odpadka med katerimi je Obrazec D – Povzetek, ki ima natančno predpisano obliko.</a:t>
            </a:r>
          </a:p>
          <a:p>
            <a:pPr algn="just"/>
            <a:endParaRPr lang="sl-SI" sz="1600" dirty="0">
              <a:latin typeface="Arial" panose="020B0604020202020204" pitchFamily="34" charset="0"/>
              <a:cs typeface="Arial" panose="020B0604020202020204" pitchFamily="34" charset="0"/>
            </a:endParaRPr>
          </a:p>
          <a:p>
            <a:pPr algn="just"/>
            <a:r>
              <a:rPr lang="sl-SI" sz="1600" b="1" dirty="0">
                <a:latin typeface="Arial" panose="020B0604020202020204" pitchFamily="34" charset="0"/>
                <a:cs typeface="Arial" panose="020B0604020202020204" pitchFamily="34" charset="0"/>
              </a:rPr>
              <a:t>RTCZ je poročal na predpisanih obrazcih in je upošteval celotno besedilo</a:t>
            </a:r>
            <a:r>
              <a:rPr lang="sl-SI" sz="1600" dirty="0">
                <a:latin typeface="Arial" panose="020B0604020202020204" pitchFamily="34" charset="0"/>
                <a:cs typeface="Arial" panose="020B0604020202020204" pitchFamily="34" charset="0"/>
              </a:rPr>
              <a:t>. Razlika med poročilom druge družbe, ki je delala analize in naše je, da v poročilu niso uporabili celotnega besedila, kot je predpisan na obrazcu.</a:t>
            </a:r>
          </a:p>
          <a:p>
            <a:pPr algn="just"/>
            <a:r>
              <a:rPr lang="sl-SI" sz="1600" dirty="0">
                <a:latin typeface="Arial" panose="020B0604020202020204" pitchFamily="34" charset="0"/>
                <a:cs typeface="Arial" panose="020B0604020202020204" pitchFamily="34" charset="0"/>
              </a:rPr>
              <a:t> </a:t>
            </a:r>
          </a:p>
          <a:p>
            <a:pPr algn="just"/>
            <a:r>
              <a:rPr lang="sl-SI" sz="1600" dirty="0">
                <a:latin typeface="Arial" panose="020B0604020202020204" pitchFamily="34" charset="0"/>
                <a:cs typeface="Arial" panose="020B0604020202020204" pitchFamily="34" charset="0"/>
              </a:rPr>
              <a:t>Kot sem že predhodno omenil </a:t>
            </a:r>
            <a:r>
              <a:rPr lang="sl-SI" sz="1600" b="1" dirty="0">
                <a:latin typeface="Arial" panose="020B0604020202020204" pitchFamily="34" charset="0"/>
                <a:cs typeface="Arial" panose="020B0604020202020204" pitchFamily="34" charset="0"/>
              </a:rPr>
              <a:t>RTCZ ne odloča niti dovoljuje ali prepoveduje, kaj bo imetnik odpadka počel z njim</a:t>
            </a:r>
            <a:r>
              <a:rPr lang="sl-SI" sz="1600" dirty="0">
                <a:latin typeface="Arial" panose="020B0604020202020204" pitchFamily="34" charset="0"/>
                <a:cs typeface="Arial" panose="020B0604020202020204" pitchFamily="34" charset="0"/>
              </a:rPr>
              <a:t>. RTCZ </a:t>
            </a:r>
            <a:r>
              <a:rPr lang="sl-SI" sz="1600" b="1" dirty="0">
                <a:latin typeface="Arial" panose="020B0604020202020204" pitchFamily="34" charset="0"/>
                <a:cs typeface="Arial" panose="020B0604020202020204" pitchFamily="34" charset="0"/>
              </a:rPr>
              <a:t>nima pristojnosti, da bi podajal ocene pričakovanih posledic, zato so pristojne druge inštitucije v državi.</a:t>
            </a:r>
          </a:p>
          <a:p>
            <a:pPr algn="just"/>
            <a:endParaRPr lang="sl-SI" sz="1600" dirty="0">
              <a:latin typeface="Arial" panose="020B0604020202020204" pitchFamily="34" charset="0"/>
              <a:cs typeface="Arial" panose="020B0604020202020204" pitchFamily="34" charset="0"/>
            </a:endParaRPr>
          </a:p>
          <a:p>
            <a:pPr algn="just"/>
            <a:r>
              <a:rPr lang="sl-SI" sz="1600" dirty="0">
                <a:latin typeface="Arial" panose="020B0604020202020204" pitchFamily="34" charset="0"/>
                <a:cs typeface="Arial" panose="020B0604020202020204" pitchFamily="34" charset="0"/>
              </a:rPr>
              <a:t>Naše analize kot tudi analize druge inštitucije so pokazale, da </a:t>
            </a:r>
            <a:r>
              <a:rPr lang="sl-SI" sz="1600" b="1" dirty="0">
                <a:latin typeface="Arial" panose="020B0604020202020204" pitchFamily="34" charset="0"/>
                <a:cs typeface="Arial" panose="020B0604020202020204" pitchFamily="34" charset="0"/>
              </a:rPr>
              <a:t>odpadek ustreza zahtevam za odlaganje ali dnevno prekrivanje na odlagališču za nenevarne odpadke.</a:t>
            </a:r>
          </a:p>
          <a:p>
            <a:pPr algn="just"/>
            <a:endParaRPr lang="sl-SI" sz="1600" dirty="0">
              <a:latin typeface="Arial" panose="020B0604020202020204" pitchFamily="34" charset="0"/>
              <a:cs typeface="Arial" panose="020B0604020202020204" pitchFamily="34" charset="0"/>
            </a:endParaRPr>
          </a:p>
          <a:p>
            <a:pPr algn="just"/>
            <a:r>
              <a:rPr lang="sl-SI" sz="1600" dirty="0">
                <a:latin typeface="Arial" panose="020B0604020202020204" pitchFamily="34" charset="0"/>
                <a:cs typeface="Arial" panose="020B0604020202020204" pitchFamily="34" charset="0"/>
              </a:rPr>
              <a:t>Družba </a:t>
            </a:r>
            <a:r>
              <a:rPr lang="sl-SI" sz="1600" b="1" dirty="0">
                <a:latin typeface="Arial" panose="020B0604020202020204" pitchFamily="34" charset="0"/>
                <a:cs typeface="Arial" panose="020B0604020202020204" pitchFamily="34" charset="0"/>
              </a:rPr>
              <a:t>RTCZ nikakor ni podala mnenja, da je odpadek primeren za odlaganje ali dnevno prekrivanje na površinah HSE-Energetske družbe Trbovlje</a:t>
            </a:r>
            <a:r>
              <a:rPr lang="sl-SI" sz="1600" dirty="0">
                <a:latin typeface="Arial" panose="020B0604020202020204" pitchFamily="34" charset="0"/>
                <a:cs typeface="Arial" panose="020B0604020202020204" pitchFamily="34" charset="0"/>
              </a:rPr>
              <a:t> temveč kot je že zgoraj napisano, da </a:t>
            </a:r>
            <a:r>
              <a:rPr lang="sl-SI" sz="1600" b="1" dirty="0">
                <a:latin typeface="Arial" panose="020B0604020202020204" pitchFamily="34" charset="0"/>
                <a:cs typeface="Arial" panose="020B0604020202020204" pitchFamily="34" charset="0"/>
              </a:rPr>
              <a:t>odpadek ustreza zahtevam za odlaganje ali dnevno prekrivanje </a:t>
            </a:r>
            <a:r>
              <a:rPr lang="sl-SI" sz="1600" b="1" u="sng" dirty="0">
                <a:latin typeface="Arial" panose="020B0604020202020204" pitchFamily="34" charset="0"/>
                <a:cs typeface="Arial" panose="020B0604020202020204" pitchFamily="34" charset="0"/>
              </a:rPr>
              <a:t>na odlagališču za nenevarne odpadke</a:t>
            </a:r>
            <a:r>
              <a:rPr lang="sl-SI" sz="1600" b="1" dirty="0">
                <a:latin typeface="Arial" panose="020B0604020202020204" pitchFamily="34" charset="0"/>
                <a:cs typeface="Arial" panose="020B0604020202020204" pitchFamily="34" charset="0"/>
              </a:rPr>
              <a:t>.</a:t>
            </a:r>
            <a:endParaRPr lang="sl-SI" sz="1600" dirty="0">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50482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76CF2A8-290F-4AB8-8B44-07042E19AFE5}"/>
              </a:ext>
            </a:extLst>
          </p:cNvPr>
          <p:cNvSpPr/>
          <p:nvPr/>
        </p:nvSpPr>
        <p:spPr>
          <a:xfrm>
            <a:off x="83084" y="66973"/>
            <a:ext cx="12015872" cy="67092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7</a:t>
            </a:fld>
            <a:endParaRPr lang="sl-SI" dirty="0"/>
          </a:p>
        </p:txBody>
      </p:sp>
      <p:sp>
        <p:nvSpPr>
          <p:cNvPr id="15" name="Pravokotnik 14">
            <a:extLst>
              <a:ext uri="{FF2B5EF4-FFF2-40B4-BE49-F238E27FC236}">
                <a16:creationId xmlns:a16="http://schemas.microsoft.com/office/drawing/2014/main" id="{D1E9B929-1A6B-44D6-ABBF-BB61915C6294}"/>
              </a:ext>
            </a:extLst>
          </p:cNvPr>
          <p:cNvSpPr/>
          <p:nvPr/>
        </p:nvSpPr>
        <p:spPr>
          <a:xfrm>
            <a:off x="231005" y="237094"/>
            <a:ext cx="11697364" cy="646331"/>
          </a:xfrm>
          <a:prstGeom prst="rect">
            <a:avLst/>
          </a:prstGeom>
        </p:spPr>
        <p:txBody>
          <a:bodyPr wrap="square">
            <a:spAutoFit/>
          </a:bodyPr>
          <a:lstStyle/>
          <a:p>
            <a:r>
              <a:rPr lang="sl-SI" dirty="0"/>
              <a:t>Članek: 'Analizi sta pokazali, da je elektrofiltrski pepel nenevaren odpadek'</a:t>
            </a:r>
          </a:p>
          <a:p>
            <a:r>
              <a:rPr lang="sl-SI" dirty="0"/>
              <a:t>Z dne 24.10.2019</a:t>
            </a:r>
          </a:p>
        </p:txBody>
      </p:sp>
      <p:sp>
        <p:nvSpPr>
          <p:cNvPr id="31" name="Označba mesta za vsebino 2">
            <a:extLst>
              <a:ext uri="{FF2B5EF4-FFF2-40B4-BE49-F238E27FC236}">
                <a16:creationId xmlns:a16="http://schemas.microsoft.com/office/drawing/2014/main" id="{0D3B2855-5073-4D62-8EB9-0ED25416508A}"/>
              </a:ext>
            </a:extLst>
          </p:cNvPr>
          <p:cNvSpPr txBox="1">
            <a:spLocks/>
          </p:cNvSpPr>
          <p:nvPr/>
        </p:nvSpPr>
        <p:spPr>
          <a:xfrm>
            <a:off x="678176" y="6219566"/>
            <a:ext cx="10683214"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1200" b="1" dirty="0"/>
              <a:t>      7. redna seja občinskega sveta Trbovlje								13.11.2019</a:t>
            </a:r>
          </a:p>
        </p:txBody>
      </p:sp>
      <p:sp>
        <p:nvSpPr>
          <p:cNvPr id="32" name="PoljeZBesedilom 31">
            <a:extLst>
              <a:ext uri="{FF2B5EF4-FFF2-40B4-BE49-F238E27FC236}">
                <a16:creationId xmlns:a16="http://schemas.microsoft.com/office/drawing/2014/main" id="{289CAE29-56AC-4BBB-91DB-B562625DB323}"/>
              </a:ext>
            </a:extLst>
          </p:cNvPr>
          <p:cNvSpPr txBox="1"/>
          <p:nvPr/>
        </p:nvSpPr>
        <p:spPr>
          <a:xfrm>
            <a:off x="336882" y="898443"/>
            <a:ext cx="11591485" cy="1717530"/>
          </a:xfrm>
          <a:prstGeom prst="rect">
            <a:avLst/>
          </a:prstGeom>
          <a:solidFill>
            <a:schemeClr val="bg2">
              <a:lumMod val="25000"/>
            </a:schemeClr>
          </a:solidFill>
        </p:spPr>
        <p:txBody>
          <a:bodyPr wrap="square" lIns="0" tIns="0" rIns="0" bIns="0" rtlCol="0">
            <a:noAutofit/>
          </a:bodyPr>
          <a:lstStyle/>
          <a:p>
            <a:pPr algn="just"/>
            <a:r>
              <a:rPr lang="sl-SI" sz="1600" dirty="0">
                <a:solidFill>
                  <a:schemeClr val="bg1"/>
                </a:solidFill>
                <a:latin typeface="Arial" panose="020B0604020202020204" pitchFamily="34" charset="0"/>
                <a:cs typeface="Arial" panose="020B0604020202020204" pitchFamily="34" charset="0"/>
              </a:rPr>
              <a:t>Poleg tega sta analizi pepela dveh različnih institucij – Regionalnega tehnološkega centra Zasavje (RTCZ) in Inštituta IKEMA – pokazali drugačno sliko. </a:t>
            </a:r>
            <a:r>
              <a:rPr lang="sl-SI" sz="1600" i="1" dirty="0">
                <a:solidFill>
                  <a:schemeClr val="bg1"/>
                </a:solidFill>
                <a:latin typeface="Arial" panose="020B0604020202020204" pitchFamily="34" charset="0"/>
                <a:cs typeface="Arial" panose="020B0604020202020204" pitchFamily="34" charset="0"/>
              </a:rPr>
              <a:t>"V IKEMI pravijo, da pepel ustreza odlaganju na odlagališču za nenevarne odpadke – kar </a:t>
            </a:r>
            <a:r>
              <a:rPr lang="sl-SI" sz="1600" i="1" dirty="0" err="1">
                <a:solidFill>
                  <a:schemeClr val="bg1"/>
                </a:solidFill>
                <a:latin typeface="Arial" panose="020B0604020202020204" pitchFamily="34" charset="0"/>
                <a:cs typeface="Arial" panose="020B0604020202020204" pitchFamily="34" charset="0"/>
              </a:rPr>
              <a:t>Lakonca</a:t>
            </a:r>
            <a:r>
              <a:rPr lang="sl-SI" sz="1600" i="1" dirty="0">
                <a:solidFill>
                  <a:schemeClr val="bg1"/>
                </a:solidFill>
                <a:latin typeface="Arial" panose="020B0604020202020204" pitchFamily="34" charset="0"/>
                <a:cs typeface="Arial" panose="020B0604020202020204" pitchFamily="34" charset="0"/>
              </a:rPr>
              <a:t> ni – glede prekrivanja pa pravijo, da odpadek ni namenjen in ni primeren za prekrivanje odlagališča. Ocena Regionalnega tehnološkega centra Zasavje pa zaključi, da odpadek ustreza zahtevam za odlaganje ali dnevno prekrivanje na odlagališču za nenevarne odpadke. Regionalni tehnološki center Zasavje ni podal niti ocene pričakovanih posledic lastnosti odloženega odpadka, ki bi pojasnil vpliv na stabilnost odlagališča,"</a:t>
            </a:r>
            <a:r>
              <a:rPr lang="sl-SI" sz="1600" dirty="0">
                <a:solidFill>
                  <a:schemeClr val="bg1"/>
                </a:solidFill>
                <a:latin typeface="Arial" panose="020B0604020202020204" pitchFamily="34" charset="0"/>
                <a:cs typeface="Arial" panose="020B0604020202020204" pitchFamily="34" charset="0"/>
              </a:rPr>
              <a:t> je že včeraj razliko razlag obeh institucij povzela predstavnica civilne iniciative Trbovlje </a:t>
            </a:r>
            <a:r>
              <a:rPr lang="sl-SI" sz="1600" dirty="0" err="1">
                <a:solidFill>
                  <a:schemeClr val="bg1"/>
                </a:solidFill>
                <a:latin typeface="Arial" panose="020B0604020202020204" pitchFamily="34" charset="0"/>
                <a:cs typeface="Arial" panose="020B0604020202020204" pitchFamily="34" charset="0"/>
              </a:rPr>
              <a:t>Nasta</a:t>
            </a:r>
            <a:r>
              <a:rPr lang="sl-SI" sz="1600" dirty="0">
                <a:solidFill>
                  <a:schemeClr val="bg1"/>
                </a:solidFill>
                <a:latin typeface="Arial" panose="020B0604020202020204" pitchFamily="34" charset="0"/>
                <a:cs typeface="Arial" panose="020B0604020202020204" pitchFamily="34" charset="0"/>
              </a:rPr>
              <a:t> </a:t>
            </a:r>
            <a:r>
              <a:rPr lang="sl-SI" sz="1600" dirty="0" err="1">
                <a:solidFill>
                  <a:schemeClr val="bg1"/>
                </a:solidFill>
                <a:latin typeface="Arial" panose="020B0604020202020204" pitchFamily="34" charset="0"/>
                <a:cs typeface="Arial" panose="020B0604020202020204" pitchFamily="34" charset="0"/>
              </a:rPr>
              <a:t>Doberlet</a:t>
            </a:r>
            <a:r>
              <a:rPr lang="sl-SI" sz="1600" dirty="0">
                <a:solidFill>
                  <a:schemeClr val="bg1"/>
                </a:solidFill>
                <a:latin typeface="Arial" panose="020B0604020202020204" pitchFamily="34" charset="0"/>
                <a:cs typeface="Arial" panose="020B0604020202020204" pitchFamily="34" charset="0"/>
              </a:rPr>
              <a:t> </a:t>
            </a:r>
            <a:r>
              <a:rPr lang="sl-SI" sz="1600" dirty="0" err="1">
                <a:solidFill>
                  <a:schemeClr val="bg1"/>
                </a:solidFill>
                <a:latin typeface="Arial" panose="020B0604020202020204" pitchFamily="34" charset="0"/>
                <a:cs typeface="Arial" panose="020B0604020202020204" pitchFamily="34" charset="0"/>
              </a:rPr>
              <a:t>Bučalič</a:t>
            </a:r>
            <a:r>
              <a:rPr lang="sl-SI" sz="1600" dirty="0">
                <a:solidFill>
                  <a:schemeClr val="bg1"/>
                </a:solidFill>
                <a:latin typeface="Arial" panose="020B0604020202020204" pitchFamily="34" charset="0"/>
                <a:cs typeface="Arial" panose="020B0604020202020204" pitchFamily="34" charset="0"/>
              </a:rPr>
              <a:t>.</a:t>
            </a:r>
          </a:p>
        </p:txBody>
      </p:sp>
      <p:sp>
        <p:nvSpPr>
          <p:cNvPr id="33" name="PoljeZBesedilom 32">
            <a:extLst>
              <a:ext uri="{FF2B5EF4-FFF2-40B4-BE49-F238E27FC236}">
                <a16:creationId xmlns:a16="http://schemas.microsoft.com/office/drawing/2014/main" id="{CC67B166-B987-4EC9-83AA-DFEEB8516CC2}"/>
              </a:ext>
            </a:extLst>
          </p:cNvPr>
          <p:cNvSpPr txBox="1"/>
          <p:nvPr/>
        </p:nvSpPr>
        <p:spPr>
          <a:xfrm>
            <a:off x="336882" y="2596490"/>
            <a:ext cx="11591485" cy="3467425"/>
          </a:xfrm>
          <a:prstGeom prst="rect">
            <a:avLst/>
          </a:prstGeom>
          <a:solidFill>
            <a:schemeClr val="accent1"/>
          </a:solidFill>
        </p:spPr>
        <p:txBody>
          <a:bodyPr wrap="square" lIns="0" tIns="0" rIns="0" bIns="0" rtlCol="0">
            <a:noAutofit/>
          </a:bodyPr>
          <a:lstStyle/>
          <a:p>
            <a:pPr algn="just"/>
            <a:r>
              <a:rPr lang="sl-SI" sz="1600" dirty="0">
                <a:latin typeface="Arial" panose="020B0604020202020204" pitchFamily="34" charset="0"/>
                <a:cs typeface="Arial" panose="020B0604020202020204" pitchFamily="34" charset="0"/>
              </a:rPr>
              <a:t>Analizi odpadka, ki sta ga opravili obe inštituciji sta si zelo podobni in obe ugotavljata, da gre za nenevaren odpadek (glej tabelo). RTCZ je podal rezultate analiz, kot jih predpisuje obrazec. V poročilu v točki 2 moraš označiti spodaj navedeno, kot to navedeno na predpisanem obrazcu. Možnost je samo ali </a:t>
            </a:r>
            <a:r>
              <a:rPr lang="sl-SI" sz="1600" b="1" dirty="0">
                <a:latin typeface="Arial" panose="020B0604020202020204" pitchFamily="34" charset="0"/>
                <a:cs typeface="Arial" panose="020B0604020202020204" pitchFamily="34" charset="0"/>
              </a:rPr>
              <a:t>ustreza zahtevam za odlaganje ali dnevno prekrivanje </a:t>
            </a:r>
            <a:r>
              <a:rPr lang="sl-SI" sz="1600" dirty="0">
                <a:latin typeface="Arial" panose="020B0604020202020204" pitchFamily="34" charset="0"/>
                <a:cs typeface="Arial" panose="020B0604020202020204" pitchFamily="34" charset="0"/>
              </a:rPr>
              <a:t>na odlagališčih, ki so spodaj navedeni. Ne more pa biti primeren za odlaganje in neprimeren za dnevno prekrivanje.</a:t>
            </a:r>
          </a:p>
          <a:p>
            <a:pPr algn="just"/>
            <a:r>
              <a:rPr lang="sl-SI" sz="1600" dirty="0">
                <a:latin typeface="Arial" panose="020B0604020202020204" pitchFamily="34" charset="0"/>
                <a:cs typeface="Arial" panose="020B0604020202020204" pitchFamily="34" charset="0"/>
              </a:rPr>
              <a:t>Družba RTCZ nikakor </a:t>
            </a:r>
            <a:r>
              <a:rPr lang="sl-SI" sz="1600" b="1" dirty="0">
                <a:latin typeface="Arial" panose="020B0604020202020204" pitchFamily="34" charset="0"/>
                <a:cs typeface="Arial" panose="020B0604020202020204" pitchFamily="34" charset="0"/>
              </a:rPr>
              <a:t>ni podala</a:t>
            </a:r>
            <a:r>
              <a:rPr lang="sl-SI" sz="1600" dirty="0">
                <a:latin typeface="Arial" panose="020B0604020202020204" pitchFamily="34" charset="0"/>
                <a:cs typeface="Arial" panose="020B0604020202020204" pitchFamily="34" charset="0"/>
              </a:rPr>
              <a:t> mnenja, da je odpadek primeren za odlaganje ali dnevno prekrivanje </a:t>
            </a:r>
            <a:r>
              <a:rPr lang="sl-SI" sz="1600" b="1" dirty="0">
                <a:latin typeface="Arial" panose="020B0604020202020204" pitchFamily="34" charset="0"/>
                <a:cs typeface="Arial" panose="020B0604020202020204" pitchFamily="34" charset="0"/>
              </a:rPr>
              <a:t>na površinah HSE-Energetske družbe Trbovlje </a:t>
            </a:r>
            <a:r>
              <a:rPr lang="sl-SI" sz="1600" dirty="0">
                <a:latin typeface="Arial" panose="020B0604020202020204" pitchFamily="34" charset="0"/>
                <a:cs typeface="Arial" panose="020B0604020202020204" pitchFamily="34" charset="0"/>
              </a:rPr>
              <a:t>temveč, kot je že zgoraj napisano, da </a:t>
            </a:r>
            <a:r>
              <a:rPr lang="sl-SI" sz="1600" b="1" dirty="0">
                <a:latin typeface="Arial" panose="020B0604020202020204" pitchFamily="34" charset="0"/>
                <a:cs typeface="Arial" panose="020B0604020202020204" pitchFamily="34" charset="0"/>
              </a:rPr>
              <a:t>odpadek ustreza zahtevam za odlaganje ali dnevno prekrivanje </a:t>
            </a:r>
            <a:r>
              <a:rPr lang="sl-SI" sz="1600" b="1" u="sng" dirty="0">
                <a:latin typeface="Arial" panose="020B0604020202020204" pitchFamily="34" charset="0"/>
                <a:cs typeface="Arial" panose="020B0604020202020204" pitchFamily="34" charset="0"/>
              </a:rPr>
              <a:t>na odlagališču za nenevarne odpadke</a:t>
            </a:r>
            <a:r>
              <a:rPr lang="sl-SI" sz="1600" b="1" dirty="0">
                <a:latin typeface="Arial" panose="020B0604020202020204" pitchFamily="34" charset="0"/>
                <a:cs typeface="Arial" panose="020B0604020202020204" pitchFamily="34" charset="0"/>
              </a:rPr>
              <a:t>.</a:t>
            </a:r>
            <a:endParaRPr lang="sl-SI" sz="1600" dirty="0">
              <a:latin typeface="Arial" panose="020B0604020202020204" pitchFamily="34" charset="0"/>
              <a:cs typeface="Arial" panose="020B0604020202020204" pitchFamily="34" charset="0"/>
            </a:endParaRPr>
          </a:p>
          <a:p>
            <a:pPr algn="just"/>
            <a:endParaRPr lang="sl-SI" sz="1600" dirty="0">
              <a:latin typeface="Arial" panose="020B0604020202020204" pitchFamily="34" charset="0"/>
              <a:cs typeface="Arial" panose="020B0604020202020204" pitchFamily="34" charset="0"/>
            </a:endParaRPr>
          </a:p>
          <a:p>
            <a:pPr algn="just"/>
            <a:r>
              <a:rPr lang="sl-SI" sz="1600" dirty="0">
                <a:latin typeface="Arial" panose="020B0604020202020204" pitchFamily="34" charset="0"/>
                <a:cs typeface="Arial" panose="020B0604020202020204" pitchFamily="34" charset="0"/>
              </a:rPr>
              <a:t>RTCZ nima pristojnosti, da bi podajal ocene pričakovanih posledic, zato so pristojne druge inštitucije v državi. Ali ima HSE-Energetska družba Trbovlje dovoljenje za odlaganje tovrstnih odpadkov na svojih površinah in kaj bodo nadalje počeli z odpadkom pa ni v pristojnosti družbe RTCZ. Analiza je vezana na odpadek, ne na lokacijo. Če lokacija, kjer misli imetnik odpadka prekrivati površine ni primerna, bodo o tem odločale druge inštitucije. Imetnik odpadka pa mora glede na svoja dovoljenja z njim ravnati, kot je v njih predpisano. </a:t>
            </a:r>
          </a:p>
          <a:p>
            <a:pPr algn="just"/>
            <a:r>
              <a:rPr lang="sl-SI" sz="1600" dirty="0">
                <a:latin typeface="Arial" panose="020B0604020202020204" pitchFamily="34" charset="0"/>
                <a:cs typeface="Arial" panose="020B0604020202020204" pitchFamily="34" charset="0"/>
              </a:rPr>
              <a:t>RTCZ je opravil analize skladno z vsemi predpisanimi standardi in skladno z njimi podal poročilo. </a:t>
            </a:r>
          </a:p>
          <a:p>
            <a:pPr algn="just"/>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36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ravokotnik 36">
            <a:extLst>
              <a:ext uri="{FF2B5EF4-FFF2-40B4-BE49-F238E27FC236}">
                <a16:creationId xmlns:a16="http://schemas.microsoft.com/office/drawing/2014/main" id="{1A99AFF6-E88B-4FEA-B1DA-87E3572AAAE6}"/>
              </a:ext>
            </a:extLst>
          </p:cNvPr>
          <p:cNvSpPr/>
          <p:nvPr/>
        </p:nvSpPr>
        <p:spPr>
          <a:xfrm>
            <a:off x="353800" y="355856"/>
            <a:ext cx="11484400" cy="61143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60000"/>
                  <a:lumOff val="40000"/>
                </a:schemeClr>
              </a:solidFill>
            </a:endParaRPr>
          </a:p>
        </p:txBody>
      </p:sp>
      <p:pic>
        <p:nvPicPr>
          <p:cNvPr id="32" name="Slika 31">
            <a:extLst>
              <a:ext uri="{FF2B5EF4-FFF2-40B4-BE49-F238E27FC236}">
                <a16:creationId xmlns:a16="http://schemas.microsoft.com/office/drawing/2014/main" id="{AD97C94A-94A6-4D44-93AD-66E9D5BF7E3D}"/>
              </a:ext>
            </a:extLst>
          </p:cNvPr>
          <p:cNvPicPr>
            <a:picLocks noChangeAspect="1"/>
          </p:cNvPicPr>
          <p:nvPr/>
        </p:nvPicPr>
        <p:blipFill>
          <a:blip r:embed="rId3"/>
          <a:stretch>
            <a:fillRect/>
          </a:stretch>
        </p:blipFill>
        <p:spPr>
          <a:xfrm>
            <a:off x="8079396" y="3118970"/>
            <a:ext cx="3758804" cy="3351223"/>
          </a:xfrm>
          <a:prstGeom prst="rect">
            <a:avLst/>
          </a:prstGeom>
        </p:spPr>
      </p:pic>
      <p:sp>
        <p:nvSpPr>
          <p:cNvPr id="7" name="Podnaslov 6">
            <a:extLst>
              <a:ext uri="{FF2B5EF4-FFF2-40B4-BE49-F238E27FC236}">
                <a16:creationId xmlns:a16="http://schemas.microsoft.com/office/drawing/2014/main" id="{ACCCCDAD-0E0B-437F-8CAA-0536470B2E2F}"/>
              </a:ext>
            </a:extLst>
          </p:cNvPr>
          <p:cNvSpPr>
            <a:spLocks noGrp="1"/>
          </p:cNvSpPr>
          <p:nvPr>
            <p:ph type="subTitle" idx="1"/>
          </p:nvPr>
        </p:nvSpPr>
        <p:spPr>
          <a:xfrm>
            <a:off x="6555697" y="355856"/>
            <a:ext cx="5282503" cy="1604172"/>
          </a:xfrm>
          <a:solidFill>
            <a:schemeClr val="accent1"/>
          </a:solidFill>
        </p:spPr>
        <p:txBody>
          <a:bodyPr rtlCol="0"/>
          <a:lstStyle/>
          <a:p>
            <a:pPr rtl="0"/>
            <a:r>
              <a:rPr lang="sl-SI" sz="1600" dirty="0">
                <a:solidFill>
                  <a:schemeClr val="tx2"/>
                </a:solidFill>
                <a:latin typeface="Arial" panose="020B0604020202020204" pitchFamily="34" charset="0"/>
                <a:cs typeface="Arial" panose="020B0604020202020204" pitchFamily="34" charset="0"/>
              </a:rPr>
              <a:t>Jože Weingartner</a:t>
            </a:r>
          </a:p>
        </p:txBody>
      </p:sp>
      <p:pic>
        <p:nvPicPr>
          <p:cNvPr id="13" name="Grafika 12" descr="Uporabnik" title="Ikona – ime predstavitelja">
            <a:extLst>
              <a:ext uri="{FF2B5EF4-FFF2-40B4-BE49-F238E27FC236}">
                <a16:creationId xmlns:a16="http://schemas.microsoft.com/office/drawing/2014/main" id="{708AF784-88DE-4E89-A28B-BECD54FC11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45714" y="557874"/>
            <a:ext cx="164463" cy="164463"/>
          </a:xfrm>
          <a:prstGeom prst="rect">
            <a:avLst/>
          </a:prstGeom>
        </p:spPr>
      </p:pic>
      <p:sp>
        <p:nvSpPr>
          <p:cNvPr id="9" name="Označba mesta za besedilo 8">
            <a:extLst>
              <a:ext uri="{FF2B5EF4-FFF2-40B4-BE49-F238E27FC236}">
                <a16:creationId xmlns:a16="http://schemas.microsoft.com/office/drawing/2014/main" id="{650F9D0C-7F14-4B83-A0A3-5710128C815A}"/>
              </a:ext>
            </a:extLst>
          </p:cNvPr>
          <p:cNvSpPr>
            <a:spLocks noGrp="1"/>
          </p:cNvSpPr>
          <p:nvPr>
            <p:ph type="body" sz="quarter" idx="13"/>
          </p:nvPr>
        </p:nvSpPr>
        <p:spPr>
          <a:xfrm>
            <a:off x="6728090" y="813442"/>
            <a:ext cx="4508500" cy="277342"/>
          </a:xfrm>
        </p:spPr>
        <p:txBody>
          <a:bodyPr rtlCol="0"/>
          <a:lstStyle/>
          <a:p>
            <a:pPr rtl="0"/>
            <a:r>
              <a:rPr lang="sl-SI" sz="1400" dirty="0">
                <a:solidFill>
                  <a:schemeClr val="tx2"/>
                </a:solidFill>
                <a:latin typeface="Arial" panose="020B0604020202020204" pitchFamily="34" charset="0"/>
                <a:cs typeface="Arial" panose="020B0604020202020204" pitchFamily="34" charset="0"/>
              </a:rPr>
              <a:t>03 56 42 750</a:t>
            </a:r>
          </a:p>
        </p:txBody>
      </p:sp>
      <p:pic>
        <p:nvPicPr>
          <p:cNvPr id="15" name="Grafika 14" descr="Pametni telefon" title="Ikona – telefonska številka predstavitelja">
            <a:extLst>
              <a:ext uri="{FF2B5EF4-FFF2-40B4-BE49-F238E27FC236}">
                <a16:creationId xmlns:a16="http://schemas.microsoft.com/office/drawing/2014/main" id="{E276E47B-4C08-4FEC-AAE8-3DCCBA7EE72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45714" y="867960"/>
            <a:ext cx="164463" cy="164463"/>
          </a:xfrm>
          <a:prstGeom prst="rect">
            <a:avLst/>
          </a:prstGeom>
        </p:spPr>
      </p:pic>
      <p:sp>
        <p:nvSpPr>
          <p:cNvPr id="10" name="Označba mesta za besedilo 9">
            <a:extLst>
              <a:ext uri="{FF2B5EF4-FFF2-40B4-BE49-F238E27FC236}">
                <a16:creationId xmlns:a16="http://schemas.microsoft.com/office/drawing/2014/main" id="{2EF9E03C-A81E-4083-9F20-EF8FFAF5914D}"/>
              </a:ext>
            </a:extLst>
          </p:cNvPr>
          <p:cNvSpPr>
            <a:spLocks noGrp="1"/>
          </p:cNvSpPr>
          <p:nvPr>
            <p:ph type="body" sz="quarter" idx="14"/>
          </p:nvPr>
        </p:nvSpPr>
        <p:spPr>
          <a:xfrm>
            <a:off x="6728090" y="1119224"/>
            <a:ext cx="4508500" cy="277342"/>
          </a:xfrm>
        </p:spPr>
        <p:txBody>
          <a:bodyPr rtlCol="0"/>
          <a:lstStyle/>
          <a:p>
            <a:pPr rtl="0"/>
            <a:r>
              <a:rPr lang="sl-SI" dirty="0">
                <a:solidFill>
                  <a:schemeClr val="tx2"/>
                </a:solidFill>
                <a:latin typeface="Arial" panose="020B0604020202020204" pitchFamily="34" charset="0"/>
                <a:cs typeface="Arial" panose="020B0604020202020204" pitchFamily="34" charset="0"/>
              </a:rPr>
              <a:t>joze.weingartner@rtcz.si</a:t>
            </a:r>
          </a:p>
        </p:txBody>
      </p:sp>
      <p:pic>
        <p:nvPicPr>
          <p:cNvPr id="14" name="Grafika 13" descr="Ovojnica" title="Ikona – e-poštni naslov predstavitelja">
            <a:extLst>
              <a:ext uri="{FF2B5EF4-FFF2-40B4-BE49-F238E27FC236}">
                <a16:creationId xmlns:a16="http://schemas.microsoft.com/office/drawing/2014/main" id="{4F2D4997-93AD-4A62-8488-4572923DB81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45714" y="1202148"/>
            <a:ext cx="164463" cy="164463"/>
          </a:xfrm>
          <a:prstGeom prst="rect">
            <a:avLst/>
          </a:prstGeom>
        </p:spPr>
      </p:pic>
      <p:sp>
        <p:nvSpPr>
          <p:cNvPr id="26" name="Označba mesta za besedilo 25">
            <a:extLst>
              <a:ext uri="{FF2B5EF4-FFF2-40B4-BE49-F238E27FC236}">
                <a16:creationId xmlns:a16="http://schemas.microsoft.com/office/drawing/2014/main" id="{88557579-7DEF-FF4C-AD37-0E81A6BB3B75}"/>
              </a:ext>
            </a:extLst>
          </p:cNvPr>
          <p:cNvSpPr>
            <a:spLocks noGrp="1"/>
          </p:cNvSpPr>
          <p:nvPr>
            <p:ph type="body" sz="quarter" idx="16"/>
          </p:nvPr>
        </p:nvSpPr>
        <p:spPr>
          <a:xfrm>
            <a:off x="6728090" y="1425005"/>
            <a:ext cx="4508500" cy="277342"/>
          </a:xfrm>
        </p:spPr>
        <p:txBody>
          <a:bodyPr rtlCol="0"/>
          <a:lstStyle/>
          <a:p>
            <a:pPr rtl="0"/>
            <a:r>
              <a:rPr lang="sl-SI" dirty="0">
                <a:solidFill>
                  <a:schemeClr val="tx2"/>
                </a:solidFill>
                <a:latin typeface="Arial" panose="020B0604020202020204" pitchFamily="34" charset="0"/>
                <a:cs typeface="Arial" panose="020B0604020202020204" pitchFamily="34" charset="0"/>
              </a:rPr>
              <a:t>www.rtcz.si </a:t>
            </a:r>
          </a:p>
        </p:txBody>
      </p:sp>
      <p:pic>
        <p:nvPicPr>
          <p:cNvPr id="30" name="Grafika 29" descr="Svet">
            <a:extLst>
              <a:ext uri="{FF2B5EF4-FFF2-40B4-BE49-F238E27FC236}">
                <a16:creationId xmlns:a16="http://schemas.microsoft.com/office/drawing/2014/main" id="{07973E30-0C12-8442-90B5-47D1C45545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40089" y="1514798"/>
            <a:ext cx="170088" cy="170088"/>
          </a:xfrm>
          <a:prstGeom prst="rect">
            <a:avLst/>
          </a:prstGeom>
        </p:spPr>
      </p:pic>
      <p:cxnSp>
        <p:nvCxnSpPr>
          <p:cNvPr id="5" name="Raven povezovalnik 4" descr="Razdelilna črta">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8786995" y="540689"/>
            <a:ext cx="0" cy="110019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8" name="Slika 27">
            <a:extLst>
              <a:ext uri="{FF2B5EF4-FFF2-40B4-BE49-F238E27FC236}">
                <a16:creationId xmlns:a16="http://schemas.microsoft.com/office/drawing/2014/main" id="{80E2FA0C-4E11-41A4-9B5D-8872626C6373}"/>
              </a:ext>
            </a:extLst>
          </p:cNvPr>
          <p:cNvPicPr>
            <a:picLocks noChangeAspect="1"/>
          </p:cNvPicPr>
          <p:nvPr/>
        </p:nvPicPr>
        <p:blipFill>
          <a:blip r:embed="rId12"/>
          <a:stretch>
            <a:fillRect/>
          </a:stretch>
        </p:blipFill>
        <p:spPr>
          <a:xfrm>
            <a:off x="6980932" y="813442"/>
            <a:ext cx="1380829" cy="625367"/>
          </a:xfrm>
          <a:prstGeom prst="rect">
            <a:avLst/>
          </a:prstGeom>
        </p:spPr>
      </p:pic>
      <p:pic>
        <p:nvPicPr>
          <p:cNvPr id="34" name="Slika 33">
            <a:extLst>
              <a:ext uri="{FF2B5EF4-FFF2-40B4-BE49-F238E27FC236}">
                <a16:creationId xmlns:a16="http://schemas.microsoft.com/office/drawing/2014/main" id="{D9115294-6223-40D3-B412-30F46D6DDF1F}"/>
              </a:ext>
            </a:extLst>
          </p:cNvPr>
          <p:cNvPicPr>
            <a:picLocks noChangeAspect="1"/>
          </p:cNvPicPr>
          <p:nvPr/>
        </p:nvPicPr>
        <p:blipFill>
          <a:blip r:embed="rId13"/>
          <a:stretch>
            <a:fillRect/>
          </a:stretch>
        </p:blipFill>
        <p:spPr>
          <a:xfrm flipH="1">
            <a:off x="353800" y="355856"/>
            <a:ext cx="3309653" cy="3228498"/>
          </a:xfrm>
          <a:prstGeom prst="rect">
            <a:avLst/>
          </a:prstGeom>
        </p:spPr>
      </p:pic>
      <p:sp>
        <p:nvSpPr>
          <p:cNvPr id="38" name="Podnaslov 6">
            <a:extLst>
              <a:ext uri="{FF2B5EF4-FFF2-40B4-BE49-F238E27FC236}">
                <a16:creationId xmlns:a16="http://schemas.microsoft.com/office/drawing/2014/main" id="{C41B6869-8B1E-456B-A081-5523020F5A59}"/>
              </a:ext>
            </a:extLst>
          </p:cNvPr>
          <p:cNvSpPr txBox="1">
            <a:spLocks/>
          </p:cNvSpPr>
          <p:nvPr/>
        </p:nvSpPr>
        <p:spPr>
          <a:xfrm>
            <a:off x="2136097" y="4009074"/>
            <a:ext cx="5282503" cy="888899"/>
          </a:xfrm>
          <a:prstGeom prst="rect">
            <a:avLst/>
          </a:prstGeom>
          <a:solidFill>
            <a:schemeClr val="tx2"/>
          </a:solidFill>
        </p:spPr>
        <p:txBody>
          <a:bodyPr vert="horz" lIns="216000" tIns="144000" rIns="576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5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l-SI" sz="4000" dirty="0">
                <a:latin typeface="Arial" panose="020B0604020202020204" pitchFamily="34" charset="0"/>
                <a:cs typeface="Arial" panose="020B0604020202020204" pitchFamily="34" charset="0"/>
              </a:rPr>
              <a:t>Hvala!</a:t>
            </a:r>
          </a:p>
        </p:txBody>
      </p:sp>
    </p:spTree>
    <p:extLst>
      <p:ext uri="{BB962C8B-B14F-4D97-AF65-F5344CB8AC3E}">
        <p14:creationId xmlns:p14="http://schemas.microsoft.com/office/powerpoint/2010/main" val="2201429680"/>
      </p:ext>
    </p:extLst>
  </p:cSld>
  <p:clrMapOvr>
    <a:masterClrMapping/>
  </p:clrMapOvr>
</p:sld>
</file>

<file path=ppt/theme/theme1.xml><?xml version="1.0" encoding="utf-8"?>
<a:theme xmlns:a="http://schemas.openxmlformats.org/drawingml/2006/main" name="Officeova tema">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720_TF16411175.potx" id="{49A710C6-243A-42B6-A5C4-FA7E4D59512E}" vid="{EC303CD6-864B-49E2-B763-628A659EC039}"/>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Zelena predstavitev</Template>
  <TotalTime>0</TotalTime>
  <Words>1289</Words>
  <Application>Microsoft Office PowerPoint</Application>
  <PresentationFormat>Širokozaslonsko</PresentationFormat>
  <Paragraphs>74</Paragraphs>
  <Slides>8</Slides>
  <Notes>5</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8</vt:i4>
      </vt:variant>
    </vt:vector>
  </HeadingPairs>
  <TitlesOfParts>
    <vt:vector size="15" baseType="lpstr">
      <vt:lpstr>Arial</vt:lpstr>
      <vt:lpstr>Calibri</vt:lpstr>
      <vt:lpstr>Calibri Light</vt:lpstr>
      <vt:lpstr>Rockwell</vt:lpstr>
      <vt:lpstr>Symbol</vt:lpstr>
      <vt:lpstr>Times New Roman</vt:lpstr>
      <vt:lpstr>Officeova tema</vt:lpstr>
      <vt:lpstr>Pojasnitev razlik v poročilih za odpadek 10 01 01</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2019-11-10T15:56:45Z</dcterms:created>
  <dcterms:modified xsi:type="dcterms:W3CDTF">2019-11-13T12:30:17Z</dcterms:modified>
</cp:coreProperties>
</file>