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9" r:id="rId4"/>
    <p:sldId id="258" r:id="rId5"/>
    <p:sldId id="260" r:id="rId6"/>
    <p:sldId id="262" r:id="rId7"/>
    <p:sldId id="280" r:id="rId8"/>
    <p:sldId id="278" r:id="rId9"/>
    <p:sldId id="279" r:id="rId10"/>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F039"/>
  </p:clrMru>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D1A0F1-FD99-4FC7-B2C0-D706C5563272}" type="datetimeFigureOut">
              <a:rPr lang="sl-SI" smtClean="0"/>
              <a:pPr/>
              <a:t>12.11.2019</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5D7C5-9E11-44FD-B5E8-634E849CDB44}" type="slidenum">
              <a:rPr lang="sl-SI" smtClean="0"/>
              <a:pPr/>
              <a:t>‹#›</a:t>
            </a:fld>
            <a:endParaRPr lang="sl-S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Kliknite, če želite urediti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če želite urediti slog podnaslova matrice</a:t>
            </a:r>
            <a:endParaRPr lang="sl-SI"/>
          </a:p>
        </p:txBody>
      </p:sp>
      <p:sp>
        <p:nvSpPr>
          <p:cNvPr id="4" name="Ograda datuma 3"/>
          <p:cNvSpPr>
            <a:spLocks noGrp="1"/>
          </p:cNvSpPr>
          <p:nvPr>
            <p:ph type="dt" sz="half" idx="10"/>
          </p:nvPr>
        </p:nvSpPr>
        <p:spPr/>
        <p:txBody>
          <a:bodyPr/>
          <a:lstStyle/>
          <a:p>
            <a:fld id="{33BA4F05-4190-4EA1-8D2D-36FCA3C3A249}" type="datetime1">
              <a:rPr lang="sl-SI" smtClean="0"/>
              <a:pPr/>
              <a:t>12.11.2019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E94C39EF-AC36-456E-87FA-77546EAAC690}" type="datetime1">
              <a:rPr lang="sl-SI" smtClean="0"/>
              <a:pPr/>
              <a:t>12.11.2019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Kliknite, če želite urediti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8E70C94A-822D-47C7-A1F5-20F344D2C736}" type="datetime1">
              <a:rPr lang="sl-SI" smtClean="0"/>
              <a:pPr/>
              <a:t>12.11.2019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idx="1"/>
          </p:nvPr>
        </p:nvSpPr>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9B8C6194-9CC6-4BED-AC7D-DC948B23D51D}" type="datetime1">
              <a:rPr lang="sl-SI" smtClean="0"/>
              <a:pPr/>
              <a:t>12.11.2019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Kliknite, če želite urediti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Kliknite, če želite urediti sloge besedila matrice</a:t>
            </a:r>
          </a:p>
        </p:txBody>
      </p:sp>
      <p:sp>
        <p:nvSpPr>
          <p:cNvPr id="4" name="Ograda datuma 3"/>
          <p:cNvSpPr>
            <a:spLocks noGrp="1"/>
          </p:cNvSpPr>
          <p:nvPr>
            <p:ph type="dt" sz="half" idx="10"/>
          </p:nvPr>
        </p:nvSpPr>
        <p:spPr/>
        <p:txBody>
          <a:bodyPr/>
          <a:lstStyle/>
          <a:p>
            <a:fld id="{40F00628-121B-434E-9818-E8FEDCA0215B}" type="datetime1">
              <a:rPr lang="sl-SI" smtClean="0"/>
              <a:pPr/>
              <a:t>12.11.2019</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F6D53A85-AEB4-4B00-96F4-8447356EE784}" type="datetime1">
              <a:rPr lang="sl-SI" smtClean="0"/>
              <a:pPr/>
              <a:t>12.11.2019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Kliknite, če želite urediti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8C25AE40-B6FE-49C0-B6A4-D94C6E4332C7}" type="datetime1">
              <a:rPr lang="sl-SI" smtClean="0"/>
              <a:pPr/>
              <a:t>12.11.2019</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Kliknite, če želite urediti slog naslova matrice</a:t>
            </a:r>
            <a:endParaRPr lang="sl-SI"/>
          </a:p>
        </p:txBody>
      </p:sp>
      <p:sp>
        <p:nvSpPr>
          <p:cNvPr id="3" name="Ograda datuma 2"/>
          <p:cNvSpPr>
            <a:spLocks noGrp="1"/>
          </p:cNvSpPr>
          <p:nvPr>
            <p:ph type="dt" sz="half" idx="10"/>
          </p:nvPr>
        </p:nvSpPr>
        <p:spPr/>
        <p:txBody>
          <a:bodyPr/>
          <a:lstStyle/>
          <a:p>
            <a:fld id="{69C0BB6B-8353-42BA-B1C9-E240042AA51C}" type="datetime1">
              <a:rPr lang="sl-SI" smtClean="0"/>
              <a:pPr/>
              <a:t>12.11.2019</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6773E4EA-E4D7-4D9D-9C0B-86D4BD413AA4}" type="datetime1">
              <a:rPr lang="sl-SI" smtClean="0"/>
              <a:pPr/>
              <a:t>12.11.2019</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Kliknite, če želite urediti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1241D97E-75BA-4411-8A44-2E4B219E4B96}" type="datetime1">
              <a:rPr lang="sl-SI" smtClean="0"/>
              <a:pPr/>
              <a:t>12.11.2019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Kliknite, če želite urediti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Kliknite, če želite urediti sloge besedila matrice</a:t>
            </a:r>
          </a:p>
        </p:txBody>
      </p:sp>
      <p:sp>
        <p:nvSpPr>
          <p:cNvPr id="5" name="Ograda datuma 4"/>
          <p:cNvSpPr>
            <a:spLocks noGrp="1"/>
          </p:cNvSpPr>
          <p:nvPr>
            <p:ph type="dt" sz="half" idx="10"/>
          </p:nvPr>
        </p:nvSpPr>
        <p:spPr/>
        <p:txBody>
          <a:bodyPr/>
          <a:lstStyle/>
          <a:p>
            <a:fld id="{56AB0887-4C1D-4099-AE30-2176FFFFE441}" type="datetime1">
              <a:rPr lang="sl-SI" smtClean="0"/>
              <a:pPr/>
              <a:t>12.11.2019</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398EC5F5-DA83-40D9-9564-862DABB42256}" type="slidenum">
              <a:rPr lang="sl-SI" smtClean="0"/>
              <a:pPr/>
              <a:t>‹#›</a:t>
            </a:fld>
            <a:endParaRPr lang="sl-S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0F039"/>
        </a:solidFill>
        <a:effectLst/>
      </p:bgPr>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Kliknite, če želite urediti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17017-5DF6-4A22-A4AE-9C05D790FD9C}" type="datetime1">
              <a:rPr lang="sl-SI" smtClean="0"/>
              <a:pPr/>
              <a:t>12.11.2019</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8EC5F5-DA83-40D9-9564-862DABB42256}" type="slidenum">
              <a:rPr lang="sl-SI" smtClean="0"/>
              <a:pPr/>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elo.si/novice/slovenija/rak-v-zasavju-v-porastu-mlade-spreminja-v-invalide.html" TargetMode="External"/><Relationship Id="rId2" Type="http://schemas.openxmlformats.org/officeDocument/2006/relationships/hyperlink" Target="http://www.slora.si/c/document_library/get_file?uuid=e2d50781-52fb-4a33-9e36-6e8adc5c81f8&amp;groupId=11561" TargetMode="External"/><Relationship Id="rId1" Type="http://schemas.openxmlformats.org/officeDocument/2006/relationships/slideLayout" Target="../slideLayouts/slideLayout2.xml"/><Relationship Id="rId4" Type="http://schemas.openxmlformats.org/officeDocument/2006/relationships/hyperlink" Target="https://novice.svet24.si/clanek/novice/slovenija/5c2e08176c445/najvec-rakavih-obolenj-v-zasavski-in-osrednjeslovenski-regij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142844" y="2071678"/>
            <a:ext cx="8858312" cy="1571636"/>
          </a:xfrm>
        </p:spPr>
        <p:txBody>
          <a:bodyPr>
            <a:normAutofit/>
          </a:bodyPr>
          <a:lstStyle/>
          <a:p>
            <a:r>
              <a:rPr lang="sl-SI" smtClean="0"/>
              <a:t>Zasavje-Trbovlje </a:t>
            </a:r>
            <a:r>
              <a:rPr lang="sl-SI" dirty="0" smtClean="0"/>
              <a:t>skozi ekološko okoljski kritični pogled</a:t>
            </a:r>
          </a:p>
        </p:txBody>
      </p:sp>
      <p:sp>
        <p:nvSpPr>
          <p:cNvPr id="3" name="Podnaslov 2"/>
          <p:cNvSpPr>
            <a:spLocks noGrp="1"/>
          </p:cNvSpPr>
          <p:nvPr>
            <p:ph type="subTitle" idx="1"/>
          </p:nvPr>
        </p:nvSpPr>
        <p:spPr>
          <a:xfrm>
            <a:off x="142844" y="3886200"/>
            <a:ext cx="8429684" cy="2757510"/>
          </a:xfrm>
        </p:spPr>
        <p:txBody>
          <a:bodyPr>
            <a:normAutofit/>
          </a:bodyPr>
          <a:lstStyle/>
          <a:p>
            <a:endParaRPr lang="sl-SI" dirty="0" smtClean="0">
              <a:solidFill>
                <a:schemeClr val="tx1"/>
              </a:solidFill>
            </a:endParaRPr>
          </a:p>
          <a:p>
            <a:endParaRPr lang="sl-SI" dirty="0" smtClean="0">
              <a:solidFill>
                <a:schemeClr val="tx1"/>
              </a:solidFill>
            </a:endParaRPr>
          </a:p>
          <a:p>
            <a:r>
              <a:rPr lang="sl-SI" dirty="0" smtClean="0">
                <a:solidFill>
                  <a:schemeClr val="tx1"/>
                </a:solidFill>
              </a:rPr>
              <a:t>Civilna iniciativa za </a:t>
            </a:r>
            <a:r>
              <a:rPr lang="sl-SI" dirty="0" err="1" smtClean="0">
                <a:solidFill>
                  <a:schemeClr val="tx1"/>
                </a:solidFill>
              </a:rPr>
              <a:t>ekosocialno</a:t>
            </a:r>
            <a:r>
              <a:rPr lang="sl-SI" dirty="0" smtClean="0">
                <a:solidFill>
                  <a:schemeClr val="tx1"/>
                </a:solidFill>
              </a:rPr>
              <a:t> družbo in razvoj Zasavja</a:t>
            </a:r>
            <a:endParaRPr lang="sl-SI" dirty="0">
              <a:solidFill>
                <a:schemeClr val="tx1"/>
              </a:solidFill>
            </a:endParaRPr>
          </a:p>
        </p:txBody>
      </p:sp>
      <p:sp>
        <p:nvSpPr>
          <p:cNvPr id="4" name="Ograda številke diapozitiva 3"/>
          <p:cNvSpPr>
            <a:spLocks noGrp="1"/>
          </p:cNvSpPr>
          <p:nvPr>
            <p:ph type="sldNum" sz="quarter" idx="12"/>
          </p:nvPr>
        </p:nvSpPr>
        <p:spPr/>
        <p:txBody>
          <a:bodyPr/>
          <a:lstStyle/>
          <a:p>
            <a:fld id="{398EC5F5-DA83-40D9-9564-862DABB42256}" type="slidenum">
              <a:rPr lang="sl-SI" smtClean="0"/>
              <a:pPr/>
              <a:t>1</a:t>
            </a:fld>
            <a:endParaRPr lang="sl-SI"/>
          </a:p>
        </p:txBody>
      </p:sp>
      <p:sp>
        <p:nvSpPr>
          <p:cNvPr id="5" name="Ograda noge 4"/>
          <p:cNvSpPr>
            <a:spLocks noGrp="1"/>
          </p:cNvSpPr>
          <p:nvPr>
            <p:ph type="ftr" sz="quarter" idx="11"/>
          </p:nvPr>
        </p:nvSpPr>
        <p:spPr/>
        <p:txBody>
          <a:bodyP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Vzroki za okoljske probleme v Zasavju-Trbovljah</a:t>
            </a:r>
            <a:endParaRPr lang="sl-SI" dirty="0"/>
          </a:p>
        </p:txBody>
      </p:sp>
      <p:sp>
        <p:nvSpPr>
          <p:cNvPr id="3" name="Ograda vsebine 2"/>
          <p:cNvSpPr>
            <a:spLocks noGrp="1"/>
          </p:cNvSpPr>
          <p:nvPr>
            <p:ph idx="1"/>
          </p:nvPr>
        </p:nvSpPr>
        <p:spPr/>
        <p:txBody>
          <a:bodyPr>
            <a:normAutofit fontScale="70000" lnSpcReduction="20000"/>
          </a:bodyPr>
          <a:lstStyle/>
          <a:p>
            <a:pPr algn="just"/>
            <a:r>
              <a:rPr lang="sl-SI" dirty="0" smtClean="0"/>
              <a:t>Industrija (elektroenergetika, steklarska, kemična industrija,..)in tehnološki sistemi brez ustreznih in za današnje razmere pomanjkljivih ekoloških zaščitnih sistemov</a:t>
            </a:r>
          </a:p>
          <a:p>
            <a:pPr algn="just"/>
            <a:r>
              <a:rPr lang="sl-SI" dirty="0" smtClean="0"/>
              <a:t>Veliko število </a:t>
            </a:r>
            <a:r>
              <a:rPr lang="sl-SI" dirty="0" err="1" smtClean="0"/>
              <a:t>obremenjevalk</a:t>
            </a:r>
            <a:r>
              <a:rPr lang="sl-SI" dirty="0" smtClean="0"/>
              <a:t> (tovarn) lociranih na majhnem prostoru</a:t>
            </a:r>
          </a:p>
          <a:p>
            <a:pPr algn="just"/>
            <a:r>
              <a:rPr lang="sl-SI" dirty="0" smtClean="0"/>
              <a:t>Geografske in </a:t>
            </a:r>
            <a:r>
              <a:rPr lang="sl-SI" dirty="0" err="1" smtClean="0"/>
              <a:t>hirometeorološke</a:t>
            </a:r>
            <a:r>
              <a:rPr lang="sl-SI" dirty="0" smtClean="0"/>
              <a:t> posebnosti (ozke in </a:t>
            </a:r>
            <a:r>
              <a:rPr lang="sl-SI" dirty="0" err="1" smtClean="0"/>
              <a:t>neprevetrene</a:t>
            </a:r>
            <a:r>
              <a:rPr lang="sl-SI" dirty="0" smtClean="0"/>
              <a:t> doline)</a:t>
            </a:r>
          </a:p>
          <a:p>
            <a:pPr algn="just"/>
            <a:r>
              <a:rPr lang="sl-SI" dirty="0" smtClean="0"/>
              <a:t>Gospodarske in politične strukture, ki se niso znale prestrukturirati času in prostoru primerno (vztrajanje na fosilnih gorivih in neenotnost lokalnih politik, do družbenih sprememb) politika zgolj 2 </a:t>
            </a:r>
            <a:r>
              <a:rPr lang="sl-SI" dirty="0" err="1" smtClean="0"/>
              <a:t>Ejev</a:t>
            </a:r>
            <a:r>
              <a:rPr lang="sl-SI" dirty="0" smtClean="0"/>
              <a:t> na račun ekologije</a:t>
            </a:r>
          </a:p>
          <a:p>
            <a:pPr algn="just"/>
            <a:r>
              <a:rPr lang="sl-SI" dirty="0" smtClean="0"/>
              <a:t>Nizka okoljska zavest in </a:t>
            </a:r>
            <a:r>
              <a:rPr lang="sl-SI" dirty="0" err="1" smtClean="0"/>
              <a:t>nereševanje</a:t>
            </a:r>
            <a:r>
              <a:rPr lang="sl-SI" dirty="0" smtClean="0"/>
              <a:t> preteklih okoljskih problemov in obremenitev </a:t>
            </a:r>
          </a:p>
          <a:p>
            <a:endParaRPr lang="sl-SI" dirty="0" smtClean="0"/>
          </a:p>
          <a:p>
            <a:endParaRPr lang="sl-SI" dirty="0"/>
          </a:p>
        </p:txBody>
      </p:sp>
      <p:sp>
        <p:nvSpPr>
          <p:cNvPr id="4" name="Ograda številke diapozitiva 3"/>
          <p:cNvSpPr>
            <a:spLocks noGrp="1"/>
          </p:cNvSpPr>
          <p:nvPr>
            <p:ph type="sldNum" sz="quarter" idx="12"/>
          </p:nvPr>
        </p:nvSpPr>
        <p:spPr/>
        <p:txBody>
          <a:bodyPr/>
          <a:lstStyle/>
          <a:p>
            <a:fld id="{398EC5F5-DA83-40D9-9564-862DABB42256}" type="slidenum">
              <a:rPr lang="sl-SI" smtClean="0"/>
              <a:pPr/>
              <a:t>2</a:t>
            </a:fld>
            <a:endParaRPr lang="sl-SI"/>
          </a:p>
        </p:txBody>
      </p:sp>
      <p:sp>
        <p:nvSpPr>
          <p:cNvPr id="5" name="Ograda noge 4"/>
          <p:cNvSpPr>
            <a:spLocks noGrp="1"/>
          </p:cNvSpPr>
          <p:nvPr>
            <p:ph type="ftr" sz="quarter" idx="11"/>
          </p:nvPr>
        </p:nvSpPr>
        <p:spPr>
          <a:xfrm>
            <a:off x="1357290" y="6356350"/>
            <a:ext cx="6429420" cy="365125"/>
          </a:xfrm>
        </p:spPr>
        <p:txBody>
          <a:bodyPr/>
          <a:lstStyle/>
          <a:p>
            <a:r>
              <a:rPr lang="sl-SI" dirty="0" smtClean="0">
                <a:solidFill>
                  <a:schemeClr val="tx1"/>
                </a:solidFill>
              </a:rPr>
              <a:t>Civilna iniciativa za </a:t>
            </a:r>
            <a:r>
              <a:rPr lang="sl-SI" dirty="0" err="1" smtClean="0">
                <a:solidFill>
                  <a:schemeClr val="tx1"/>
                </a:solidFill>
              </a:rPr>
              <a:t>ekosocialno</a:t>
            </a:r>
            <a:r>
              <a:rPr lang="sl-SI" dirty="0" smtClean="0">
                <a:solidFill>
                  <a:schemeClr val="tx1"/>
                </a:solidFill>
              </a:rPr>
              <a:t> družbo in razvoj Zasavja</a:t>
            </a:r>
            <a:endParaRPr lang="sl-SI"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Zasavje in ekološko-okoljski ter družbeni problemi</a:t>
            </a:r>
            <a:endParaRPr lang="sl-SI" dirty="0"/>
          </a:p>
        </p:txBody>
      </p:sp>
      <p:sp>
        <p:nvSpPr>
          <p:cNvPr id="5" name="Ograda številke diapozitiva 4"/>
          <p:cNvSpPr>
            <a:spLocks noGrp="1"/>
          </p:cNvSpPr>
          <p:nvPr>
            <p:ph type="sldNum" sz="quarter" idx="12"/>
          </p:nvPr>
        </p:nvSpPr>
        <p:spPr/>
        <p:txBody>
          <a:bodyPr/>
          <a:lstStyle/>
          <a:p>
            <a:fld id="{398EC5F5-DA83-40D9-9564-862DABB42256}" type="slidenum">
              <a:rPr lang="sl-SI" smtClean="0"/>
              <a:pPr/>
              <a:t>3</a:t>
            </a:fld>
            <a:endParaRPr lang="sl-SI"/>
          </a:p>
        </p:txBody>
      </p:sp>
      <p:sp>
        <p:nvSpPr>
          <p:cNvPr id="6" name="Ograda noge 5"/>
          <p:cNvSpPr>
            <a:spLocks noGrp="1"/>
          </p:cNvSpPr>
          <p:nvPr>
            <p:ph type="ftr" sz="quarter" idx="11"/>
          </p:nvPr>
        </p:nvSpPr>
        <p:spPr>
          <a:xfrm>
            <a:off x="4572000" y="6072206"/>
            <a:ext cx="2895600" cy="365125"/>
          </a:xfrm>
        </p:spPr>
        <p:txBody>
          <a:bodyPr/>
          <a:lstStyle/>
          <a:p>
            <a:endParaRPr lang="sl-SI" dirty="0"/>
          </a:p>
        </p:txBody>
      </p:sp>
      <p:sp>
        <p:nvSpPr>
          <p:cNvPr id="7" name="Konektor 6"/>
          <p:cNvSpPr/>
          <p:nvPr/>
        </p:nvSpPr>
        <p:spPr>
          <a:xfrm>
            <a:off x="3357554" y="2928934"/>
            <a:ext cx="1714512" cy="228601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8" name="PoljeZBesedilom 7"/>
          <p:cNvSpPr txBox="1"/>
          <p:nvPr/>
        </p:nvSpPr>
        <p:spPr>
          <a:xfrm>
            <a:off x="3571868" y="3571876"/>
            <a:ext cx="1357322" cy="923330"/>
          </a:xfrm>
          <a:prstGeom prst="rect">
            <a:avLst/>
          </a:prstGeom>
          <a:noFill/>
        </p:spPr>
        <p:txBody>
          <a:bodyPr wrap="square" rtlCol="0">
            <a:spAutoFit/>
          </a:bodyPr>
          <a:lstStyle/>
          <a:p>
            <a:pPr algn="ctr"/>
            <a:r>
              <a:rPr lang="sl-SI" dirty="0" smtClean="0"/>
              <a:t>Okoljski problemi v prostoru</a:t>
            </a:r>
            <a:endParaRPr lang="sl-SI" dirty="0"/>
          </a:p>
        </p:txBody>
      </p:sp>
      <p:sp>
        <p:nvSpPr>
          <p:cNvPr id="17" name="PoljeZBesedilom 16"/>
          <p:cNvSpPr txBox="1"/>
          <p:nvPr/>
        </p:nvSpPr>
        <p:spPr>
          <a:xfrm>
            <a:off x="3071802" y="1500174"/>
            <a:ext cx="2786082" cy="369332"/>
          </a:xfrm>
          <a:prstGeom prst="rect">
            <a:avLst/>
          </a:prstGeom>
          <a:noFill/>
        </p:spPr>
        <p:txBody>
          <a:bodyPr wrap="square" rtlCol="0">
            <a:spAutoFit/>
          </a:bodyPr>
          <a:lstStyle/>
          <a:p>
            <a:r>
              <a:rPr lang="sl-SI" dirty="0" smtClean="0"/>
              <a:t>Zdravstvena problematika </a:t>
            </a:r>
            <a:endParaRPr lang="sl-SI" dirty="0"/>
          </a:p>
        </p:txBody>
      </p:sp>
      <p:sp>
        <p:nvSpPr>
          <p:cNvPr id="18" name="Pravokotnik 17"/>
          <p:cNvSpPr/>
          <p:nvPr/>
        </p:nvSpPr>
        <p:spPr>
          <a:xfrm>
            <a:off x="6286512" y="3714752"/>
            <a:ext cx="1998047" cy="646331"/>
          </a:xfrm>
          <a:prstGeom prst="rect">
            <a:avLst/>
          </a:prstGeom>
        </p:spPr>
        <p:txBody>
          <a:bodyPr wrap="none">
            <a:spAutoFit/>
          </a:bodyPr>
          <a:lstStyle/>
          <a:p>
            <a:r>
              <a:rPr lang="sl-SI" dirty="0" smtClean="0"/>
              <a:t>Družbeno/socialna </a:t>
            </a:r>
          </a:p>
          <a:p>
            <a:r>
              <a:rPr lang="sl-SI" dirty="0" smtClean="0"/>
              <a:t>problematika</a:t>
            </a:r>
            <a:endParaRPr lang="sl-SI" dirty="0"/>
          </a:p>
        </p:txBody>
      </p:sp>
      <p:sp>
        <p:nvSpPr>
          <p:cNvPr id="19" name="Pravokotnik 18"/>
          <p:cNvSpPr/>
          <p:nvPr/>
        </p:nvSpPr>
        <p:spPr>
          <a:xfrm>
            <a:off x="2857488" y="6357958"/>
            <a:ext cx="2707344" cy="369332"/>
          </a:xfrm>
          <a:prstGeom prst="rect">
            <a:avLst/>
          </a:prstGeom>
        </p:spPr>
        <p:txBody>
          <a:bodyPr wrap="none">
            <a:spAutoFit/>
          </a:bodyPr>
          <a:lstStyle/>
          <a:p>
            <a:r>
              <a:rPr lang="sl-SI" dirty="0" smtClean="0"/>
              <a:t>Demografska problematika</a:t>
            </a:r>
            <a:endParaRPr lang="sl-SI" dirty="0"/>
          </a:p>
        </p:txBody>
      </p:sp>
      <p:sp>
        <p:nvSpPr>
          <p:cNvPr id="21" name="PoljeZBesedilom 20"/>
          <p:cNvSpPr txBox="1"/>
          <p:nvPr/>
        </p:nvSpPr>
        <p:spPr>
          <a:xfrm>
            <a:off x="0" y="3714752"/>
            <a:ext cx="2571768" cy="646331"/>
          </a:xfrm>
          <a:prstGeom prst="rect">
            <a:avLst/>
          </a:prstGeom>
          <a:noFill/>
        </p:spPr>
        <p:txBody>
          <a:bodyPr wrap="square" rtlCol="0">
            <a:spAutoFit/>
          </a:bodyPr>
          <a:lstStyle/>
          <a:p>
            <a:r>
              <a:rPr lang="sl-SI" dirty="0" smtClean="0"/>
              <a:t>Okoljska zavest in</a:t>
            </a:r>
          </a:p>
          <a:p>
            <a:r>
              <a:rPr lang="sl-SI" dirty="0" smtClean="0"/>
              <a:t>vpliv politike</a:t>
            </a:r>
            <a:endParaRPr lang="sl-SI" dirty="0"/>
          </a:p>
        </p:txBody>
      </p:sp>
      <p:sp>
        <p:nvSpPr>
          <p:cNvPr id="24" name="Dvosmerna navpična puščica 23"/>
          <p:cNvSpPr/>
          <p:nvPr/>
        </p:nvSpPr>
        <p:spPr>
          <a:xfrm>
            <a:off x="4000496" y="1928802"/>
            <a:ext cx="428628" cy="92869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6" name="Dvosmerna navpična puščica 25"/>
          <p:cNvSpPr/>
          <p:nvPr/>
        </p:nvSpPr>
        <p:spPr>
          <a:xfrm>
            <a:off x="4000496" y="5357826"/>
            <a:ext cx="428628" cy="92869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7" name="Dvosmerna vodoravna puščica 26"/>
          <p:cNvSpPr/>
          <p:nvPr/>
        </p:nvSpPr>
        <p:spPr>
          <a:xfrm>
            <a:off x="5286380" y="3786190"/>
            <a:ext cx="928694" cy="5000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28" name="Dvosmerna vodoravna puščica 27"/>
          <p:cNvSpPr/>
          <p:nvPr/>
        </p:nvSpPr>
        <p:spPr>
          <a:xfrm>
            <a:off x="2214546" y="3786190"/>
            <a:ext cx="928694" cy="5000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Zasavje - Trbovlje danes</a:t>
            </a:r>
            <a:br>
              <a:rPr lang="sl-SI" dirty="0" smtClean="0"/>
            </a:br>
            <a:r>
              <a:rPr lang="sl-SI" sz="3600" dirty="0" smtClean="0"/>
              <a:t>zdravstvena problematika</a:t>
            </a:r>
            <a:endParaRPr lang="sl-SI" sz="3600" dirty="0"/>
          </a:p>
        </p:txBody>
      </p:sp>
      <p:sp>
        <p:nvSpPr>
          <p:cNvPr id="3" name="Ograda vsebine 2"/>
          <p:cNvSpPr>
            <a:spLocks noGrp="1"/>
          </p:cNvSpPr>
          <p:nvPr>
            <p:ph idx="1"/>
          </p:nvPr>
        </p:nvSpPr>
        <p:spPr>
          <a:xfrm>
            <a:off x="428596" y="1428736"/>
            <a:ext cx="8229600" cy="2828932"/>
          </a:xfrm>
        </p:spPr>
        <p:txBody>
          <a:bodyPr>
            <a:normAutofit/>
          </a:bodyPr>
          <a:lstStyle/>
          <a:p>
            <a:pPr algn="just"/>
            <a:r>
              <a:rPr lang="sl-SI" sz="2600" dirty="0" smtClean="0"/>
              <a:t>Številne analize kažejo, da je Zasavje bolj onesnaženo kot drugi deli Slovenije. Povečanje števila rakavih bolezni je eden od zdravstvenih kazalnikov, za katerega je lahko soodgovorno tudi onesnaženo okolje (Onkološki inštitut Ljubljana).</a:t>
            </a:r>
          </a:p>
          <a:p>
            <a:pPr>
              <a:buNone/>
            </a:pPr>
            <a:endParaRPr lang="sl-SI" sz="4900" dirty="0" smtClean="0"/>
          </a:p>
        </p:txBody>
      </p:sp>
      <p:sp>
        <p:nvSpPr>
          <p:cNvPr id="5" name="Ograda številke diapozitiva 4"/>
          <p:cNvSpPr>
            <a:spLocks noGrp="1"/>
          </p:cNvSpPr>
          <p:nvPr>
            <p:ph type="sldNum" sz="quarter" idx="12"/>
          </p:nvPr>
        </p:nvSpPr>
        <p:spPr/>
        <p:txBody>
          <a:bodyPr/>
          <a:lstStyle/>
          <a:p>
            <a:fld id="{398EC5F5-DA83-40D9-9564-862DABB42256}" type="slidenum">
              <a:rPr lang="sl-SI" smtClean="0"/>
              <a:pPr/>
              <a:t>4</a:t>
            </a:fld>
            <a:endParaRPr lang="sl-SI"/>
          </a:p>
        </p:txBody>
      </p:sp>
      <p:sp>
        <p:nvSpPr>
          <p:cNvPr id="6" name="Ograda noge 5"/>
          <p:cNvSpPr>
            <a:spLocks noGrp="1"/>
          </p:cNvSpPr>
          <p:nvPr>
            <p:ph type="ftr" sz="quarter" idx="11"/>
          </p:nvPr>
        </p:nvSpPr>
        <p:spPr>
          <a:xfrm>
            <a:off x="214282" y="6356350"/>
            <a:ext cx="8215370" cy="365125"/>
          </a:xfrm>
        </p:spPr>
        <p:txBody>
          <a:bodyPr/>
          <a:lstStyle/>
          <a:p>
            <a:r>
              <a:rPr lang="sl-SI" dirty="0" smtClean="0">
                <a:solidFill>
                  <a:schemeClr val="tx1"/>
                </a:solidFill>
              </a:rPr>
              <a:t>Viri: Onkološki inštitut Ljubljana, dostopni na</a:t>
            </a:r>
            <a:r>
              <a:rPr lang="sl-SI" dirty="0" smtClean="0"/>
              <a:t>: </a:t>
            </a:r>
            <a:r>
              <a:rPr lang="sl-SI" dirty="0" smtClean="0">
                <a:hlinkClick r:id="rId2"/>
              </a:rPr>
              <a:t>http://www.slora.si/c/document_library/get_file?uuid=e2d50781-52fb-4a33-9e36-6e8adc5c81f8&amp;groupId=11561</a:t>
            </a:r>
            <a:r>
              <a:rPr lang="sl-SI" dirty="0" smtClean="0"/>
              <a:t> 2008</a:t>
            </a:r>
          </a:p>
          <a:p>
            <a:r>
              <a:rPr lang="sl-SI" dirty="0" smtClean="0">
                <a:solidFill>
                  <a:schemeClr val="tx1"/>
                </a:solidFill>
              </a:rPr>
              <a:t>Delo</a:t>
            </a:r>
            <a:r>
              <a:rPr lang="sl-SI" dirty="0" smtClean="0"/>
              <a:t>: </a:t>
            </a:r>
            <a:r>
              <a:rPr lang="sl-SI" dirty="0" smtClean="0">
                <a:hlinkClick r:id="rId3"/>
              </a:rPr>
              <a:t>https://www.delo.si/novice/slovenija/rak-v-zasavju-v-porastu-mlade-spreminja-v-invalide.html</a:t>
            </a:r>
            <a:r>
              <a:rPr lang="sl-SI" dirty="0" smtClean="0"/>
              <a:t>2013</a:t>
            </a:r>
          </a:p>
          <a:p>
            <a:r>
              <a:rPr lang="sl-SI" dirty="0" smtClean="0">
                <a:solidFill>
                  <a:schemeClr val="tx1"/>
                </a:solidFill>
              </a:rPr>
              <a:t>Novice Svet 24</a:t>
            </a:r>
            <a:r>
              <a:rPr lang="sl-SI" sz="2000" dirty="0" smtClean="0"/>
              <a:t>: </a:t>
            </a:r>
            <a:r>
              <a:rPr lang="sl-SI" dirty="0" smtClean="0">
                <a:hlinkClick r:id="rId4"/>
              </a:rPr>
              <a:t>https://novice.svet24.si/clanek/novice/slovenija/5c2e08176c445/najvec-rakavih-obolenj-v-zasavski-in-osrednjeslovenski-regiji</a:t>
            </a:r>
            <a:r>
              <a:rPr lang="sl-SI" dirty="0" smtClean="0"/>
              <a:t> r 2019</a:t>
            </a:r>
          </a:p>
          <a:p>
            <a:endParaRPr lang="sl-SI" dirty="0"/>
          </a:p>
        </p:txBody>
      </p:sp>
      <p:graphicFrame>
        <p:nvGraphicFramePr>
          <p:cNvPr id="8" name="Tabela 7"/>
          <p:cNvGraphicFramePr>
            <a:graphicFrameLocks noGrp="1"/>
          </p:cNvGraphicFramePr>
          <p:nvPr/>
        </p:nvGraphicFramePr>
        <p:xfrm>
          <a:off x="2643174" y="3714752"/>
          <a:ext cx="4214842" cy="1752600"/>
        </p:xfrm>
        <a:graphic>
          <a:graphicData uri="http://schemas.openxmlformats.org/drawingml/2006/table">
            <a:tbl>
              <a:tblPr firstRow="1" bandRow="1">
                <a:tableStyleId>{5C22544A-7EE6-4342-B048-85BDC9FD1C3A}</a:tableStyleId>
              </a:tblPr>
              <a:tblGrid>
                <a:gridCol w="2028187"/>
                <a:gridCol w="2186655"/>
              </a:tblGrid>
              <a:tr h="370840">
                <a:tc>
                  <a:txBody>
                    <a:bodyPr/>
                    <a:lstStyle/>
                    <a:p>
                      <a:pPr algn="ctr"/>
                      <a:r>
                        <a:rPr lang="sl-SI" dirty="0" smtClean="0"/>
                        <a:t>Zasavje/leto</a:t>
                      </a:r>
                      <a:endParaRPr lang="sl-SI" dirty="0"/>
                    </a:p>
                  </a:txBody>
                  <a:tcPr/>
                </a:tc>
                <a:tc>
                  <a:txBody>
                    <a:bodyPr/>
                    <a:lstStyle/>
                    <a:p>
                      <a:pPr algn="ctr"/>
                      <a:r>
                        <a:rPr lang="sl-SI" dirty="0" smtClean="0"/>
                        <a:t>Število obolelih na 100.000 prebivalcev</a:t>
                      </a:r>
                      <a:endParaRPr lang="sl-SI" dirty="0"/>
                    </a:p>
                  </a:txBody>
                  <a:tcPr/>
                </a:tc>
              </a:tr>
              <a:tr h="370840">
                <a:tc>
                  <a:txBody>
                    <a:bodyPr/>
                    <a:lstStyle/>
                    <a:p>
                      <a:pPr algn="ctr"/>
                      <a:r>
                        <a:rPr lang="sl-SI" dirty="0" smtClean="0"/>
                        <a:t>1971</a:t>
                      </a:r>
                      <a:endParaRPr lang="sl-SI" dirty="0"/>
                    </a:p>
                  </a:txBody>
                  <a:tcPr/>
                </a:tc>
                <a:tc>
                  <a:txBody>
                    <a:bodyPr/>
                    <a:lstStyle/>
                    <a:p>
                      <a:pPr algn="ctr"/>
                      <a:r>
                        <a:rPr lang="sl-SI" dirty="0" smtClean="0"/>
                        <a:t>282</a:t>
                      </a:r>
                      <a:r>
                        <a:rPr lang="sl-SI" baseline="0" dirty="0" smtClean="0"/>
                        <a:t> </a:t>
                      </a:r>
                      <a:endParaRPr lang="sl-SI" dirty="0"/>
                    </a:p>
                  </a:txBody>
                  <a:tcPr/>
                </a:tc>
              </a:tr>
              <a:tr h="370840">
                <a:tc>
                  <a:txBody>
                    <a:bodyPr/>
                    <a:lstStyle/>
                    <a:p>
                      <a:pPr algn="ctr"/>
                      <a:r>
                        <a:rPr lang="sl-SI" dirty="0" smtClean="0"/>
                        <a:t>2005</a:t>
                      </a:r>
                      <a:endParaRPr lang="sl-SI" dirty="0"/>
                    </a:p>
                  </a:txBody>
                  <a:tcPr/>
                </a:tc>
                <a:tc>
                  <a:txBody>
                    <a:bodyPr/>
                    <a:lstStyle/>
                    <a:p>
                      <a:pPr algn="ctr"/>
                      <a:r>
                        <a:rPr lang="sl-SI" dirty="0" smtClean="0"/>
                        <a:t>545</a:t>
                      </a:r>
                      <a:endParaRPr lang="sl-SI" dirty="0"/>
                    </a:p>
                  </a:txBody>
                  <a:tcPr/>
                </a:tc>
              </a:tr>
              <a:tr h="370840">
                <a:tc>
                  <a:txBody>
                    <a:bodyPr/>
                    <a:lstStyle/>
                    <a:p>
                      <a:pPr algn="ctr"/>
                      <a:r>
                        <a:rPr lang="sl-SI" dirty="0" smtClean="0"/>
                        <a:t>2019</a:t>
                      </a:r>
                      <a:endParaRPr lang="sl-SI" dirty="0"/>
                    </a:p>
                  </a:txBody>
                  <a:tcPr/>
                </a:tc>
                <a:tc>
                  <a:txBody>
                    <a:bodyPr/>
                    <a:lstStyle/>
                    <a:p>
                      <a:pPr algn="ctr"/>
                      <a:r>
                        <a:rPr lang="sl-SI" dirty="0" smtClean="0"/>
                        <a:t>616</a:t>
                      </a:r>
                      <a:endParaRPr lang="sl-SI"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Prah,prašni delci in PTE</a:t>
            </a:r>
            <a:endParaRPr lang="sl-SI" dirty="0"/>
          </a:p>
        </p:txBody>
      </p:sp>
      <p:sp>
        <p:nvSpPr>
          <p:cNvPr id="3" name="Ograda vsebine 2"/>
          <p:cNvSpPr>
            <a:spLocks noGrp="1"/>
          </p:cNvSpPr>
          <p:nvPr>
            <p:ph idx="1"/>
          </p:nvPr>
        </p:nvSpPr>
        <p:spPr>
          <a:xfrm>
            <a:off x="571472" y="1142984"/>
            <a:ext cx="8229600" cy="4525963"/>
          </a:xfrm>
        </p:spPr>
        <p:txBody>
          <a:bodyPr/>
          <a:lstStyle/>
          <a:p>
            <a:pPr>
              <a:buNone/>
            </a:pPr>
            <a:endParaRPr lang="sl-SI" dirty="0"/>
          </a:p>
        </p:txBody>
      </p:sp>
      <p:sp>
        <p:nvSpPr>
          <p:cNvPr id="5" name="Ograda številke diapozitiva 4"/>
          <p:cNvSpPr>
            <a:spLocks noGrp="1"/>
          </p:cNvSpPr>
          <p:nvPr>
            <p:ph type="sldNum" sz="quarter" idx="12"/>
          </p:nvPr>
        </p:nvSpPr>
        <p:spPr/>
        <p:txBody>
          <a:bodyPr/>
          <a:lstStyle/>
          <a:p>
            <a:fld id="{398EC5F5-DA83-40D9-9564-862DABB42256}" type="slidenum">
              <a:rPr lang="sl-SI" smtClean="0"/>
              <a:pPr/>
              <a:t>5</a:t>
            </a:fld>
            <a:endParaRPr lang="sl-SI"/>
          </a:p>
        </p:txBody>
      </p:sp>
      <p:sp>
        <p:nvSpPr>
          <p:cNvPr id="6" name="Ograda noge 5"/>
          <p:cNvSpPr>
            <a:spLocks noGrp="1"/>
          </p:cNvSpPr>
          <p:nvPr>
            <p:ph type="ftr" sz="quarter" idx="11"/>
          </p:nvPr>
        </p:nvSpPr>
        <p:spPr>
          <a:xfrm>
            <a:off x="142844" y="6215082"/>
            <a:ext cx="5715040" cy="365125"/>
          </a:xfrm>
        </p:spPr>
        <p:txBody>
          <a:bodyPr/>
          <a:lstStyle/>
          <a:p>
            <a:r>
              <a:rPr lang="sl-SI" sz="1800" b="1" dirty="0" smtClean="0">
                <a:solidFill>
                  <a:schemeClr val="tx1"/>
                </a:solidFill>
              </a:rPr>
              <a:t>Vir: dr. Zvonka Jeran - Doktorska disertacija</a:t>
            </a:r>
            <a:endParaRPr lang="sl-SI" sz="1800" b="1" dirty="0">
              <a:solidFill>
                <a:schemeClr val="tx1"/>
              </a:solidFill>
            </a:endParaRPr>
          </a:p>
        </p:txBody>
      </p:sp>
      <p:graphicFrame>
        <p:nvGraphicFramePr>
          <p:cNvPr id="7" name="Group 1048"/>
          <p:cNvGraphicFramePr>
            <a:graphicFrameLocks/>
          </p:cNvGraphicFramePr>
          <p:nvPr/>
        </p:nvGraphicFramePr>
        <p:xfrm>
          <a:off x="142844" y="1214422"/>
          <a:ext cx="8836025" cy="4853940"/>
        </p:xfrm>
        <a:graphic>
          <a:graphicData uri="http://schemas.openxmlformats.org/drawingml/2006/table">
            <a:tbl>
              <a:tblPr/>
              <a:tblGrid>
                <a:gridCol w="1377950"/>
                <a:gridCol w="1312863"/>
                <a:gridCol w="1454150"/>
                <a:gridCol w="1101725"/>
                <a:gridCol w="1106487"/>
                <a:gridCol w="1454150"/>
                <a:gridCol w="1028700"/>
              </a:tblGrid>
              <a:tr h="6762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Leto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Elektrika</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Premog</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SO</a:t>
                      </a:r>
                      <a:r>
                        <a:rPr kumimoji="0" lang="sl-SI" sz="1200" b="1" i="0" u="none" strike="noStrike" cap="none" normalizeH="0" baseline="0" dirty="0" smtClean="0">
                          <a:ln>
                            <a:noFill/>
                          </a:ln>
                          <a:solidFill>
                            <a:schemeClr val="tx1"/>
                          </a:solidFill>
                          <a:effectLst/>
                          <a:latin typeface="Arial" charset="0"/>
                          <a:ea typeface="Times New Roman" pitchFamily="18"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NO</a:t>
                      </a:r>
                      <a:r>
                        <a:rPr kumimoji="0" lang="sl-SI" sz="1200" b="1" i="0" u="none" strike="noStrike" cap="none" normalizeH="0" baseline="0" dirty="0" smtClean="0">
                          <a:ln>
                            <a:noFill/>
                          </a:ln>
                          <a:solidFill>
                            <a:schemeClr val="tx1"/>
                          </a:solidFill>
                          <a:effectLst/>
                          <a:latin typeface="Arial" charset="0"/>
                          <a:ea typeface="Times New Roman" pitchFamily="18" charset="0"/>
                          <a:cs typeface="Arial" charset="0"/>
                        </a:rPr>
                        <a:t>X</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CO</a:t>
                      </a:r>
                      <a:r>
                        <a:rPr kumimoji="0" lang="sl-SI" sz="1200" b="1" i="0" u="none" strike="noStrike" cap="none" normalizeH="0" baseline="0" dirty="0" smtClean="0">
                          <a:ln>
                            <a:noFill/>
                          </a:ln>
                          <a:solidFill>
                            <a:schemeClr val="tx1"/>
                          </a:solidFill>
                          <a:effectLst/>
                          <a:latin typeface="Arial" charset="0"/>
                          <a:ea typeface="Times New Roman" pitchFamily="18" charset="0"/>
                          <a:cs typeface="Arial" charset="0"/>
                        </a:rPr>
                        <a:t>2</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Prah</a:t>
                      </a:r>
                    </a:p>
                  </a:txBody>
                  <a:tcPr anchor="b" horzOverflow="overflow">
                    <a:lnL w="12700" cap="flat" cmpd="sng" algn="ctr">
                      <a:solidFill>
                        <a:srgbClr val="000000"/>
                      </a:solidFill>
                      <a:prstDash val="solid"/>
                      <a:round/>
                      <a:headEnd type="none" w="med" len="med"/>
                      <a:tailEnd type="none" w="med" len="med"/>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MWh</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(t)</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1980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487.303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600.284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23.434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1.669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586.925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534</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1985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449.529</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574.061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23.844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1.596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561.286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781</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1990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552.534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597.210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25.607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1.606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583.920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1.047</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1995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614.083</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704.826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25.576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1.530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689.141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1.259</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SKUPNO (1985-1995)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9.267.727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10.390.905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521.341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32.504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12.375.597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17.070</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6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POVPR.</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611.230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26.067</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smtClean="0">
                          <a:ln>
                            <a:noFill/>
                          </a:ln>
                          <a:solidFill>
                            <a:schemeClr val="tx1"/>
                          </a:solidFill>
                          <a:effectLst/>
                          <a:latin typeface="Arial" charset="0"/>
                          <a:ea typeface="Times New Roman" pitchFamily="18" charset="0"/>
                          <a:cs typeface="Arial" charset="0"/>
                        </a:rPr>
                        <a:t>1.625</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618.780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l-SI" sz="2000" b="1" i="0" u="none" strike="noStrike" cap="none" normalizeH="0" baseline="0" dirty="0" smtClean="0">
                          <a:ln>
                            <a:noFill/>
                          </a:ln>
                          <a:solidFill>
                            <a:schemeClr val="tx1"/>
                          </a:solidFill>
                          <a:effectLst/>
                          <a:latin typeface="Arial" charset="0"/>
                          <a:ea typeface="Times New Roman" pitchFamily="18" charset="0"/>
                          <a:cs typeface="Arial" charset="0"/>
                        </a:rPr>
                        <a:t>854</a:t>
                      </a: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cxnSp>
        <p:nvCxnSpPr>
          <p:cNvPr id="9" name="Raven konektor 8"/>
          <p:cNvCxnSpPr/>
          <p:nvPr/>
        </p:nvCxnSpPr>
        <p:spPr>
          <a:xfrm>
            <a:off x="142844" y="1214422"/>
            <a:ext cx="8858312"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Zasavje (BDP) </a:t>
            </a:r>
            <a:r>
              <a:rPr lang="sl-SI" sz="2000" dirty="0" smtClean="0"/>
              <a:t>Vir: SURS (1995-2018)</a:t>
            </a:r>
            <a:endParaRPr lang="sl-SI" sz="2000" dirty="0"/>
          </a:p>
        </p:txBody>
      </p:sp>
      <p:graphicFrame>
        <p:nvGraphicFramePr>
          <p:cNvPr id="6" name="Ograda vsebine 5"/>
          <p:cNvGraphicFramePr>
            <a:graphicFrameLocks noGrp="1"/>
          </p:cNvGraphicFramePr>
          <p:nvPr>
            <p:ph idx="1"/>
          </p:nvPr>
        </p:nvGraphicFramePr>
        <p:xfrm>
          <a:off x="714348" y="1016938"/>
          <a:ext cx="7429546" cy="5841062"/>
        </p:xfrm>
        <a:graphic>
          <a:graphicData uri="http://schemas.openxmlformats.org/drawingml/2006/table">
            <a:tbl>
              <a:tblPr/>
              <a:tblGrid>
                <a:gridCol w="610006"/>
                <a:gridCol w="1564115"/>
                <a:gridCol w="750775"/>
                <a:gridCol w="750775"/>
                <a:gridCol w="750775"/>
                <a:gridCol w="750775"/>
                <a:gridCol w="750775"/>
                <a:gridCol w="750775"/>
                <a:gridCol w="750775"/>
              </a:tblGrid>
              <a:tr h="282815">
                <a:tc>
                  <a:txBody>
                    <a:bodyPr/>
                    <a:lstStyle/>
                    <a:p>
                      <a:pPr>
                        <a:lnSpc>
                          <a:spcPct val="150000"/>
                        </a:lnSpc>
                      </a:pPr>
                      <a:endParaRPr lang="sl-SI" sz="500" dirty="0">
                        <a:latin typeface="Calibri"/>
                        <a:ea typeface="Times New Roman"/>
                      </a:endParaRPr>
                    </a:p>
                  </a:txBody>
                  <a:tcPr marL="20831" marR="20831"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905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50000"/>
                        </a:lnSpc>
                      </a:pPr>
                      <a:endParaRPr lang="sl-SI" sz="500">
                        <a:latin typeface="Calibri"/>
                        <a:ea typeface="Times New Roman"/>
                      </a:endParaRPr>
                    </a:p>
                  </a:txBody>
                  <a:tcPr marL="20831" marR="20831" marT="0" marB="0" anchor="b">
                    <a:lnL>
                      <a:noFill/>
                    </a:lnL>
                    <a:lnR>
                      <a:noFill/>
                    </a:lnR>
                    <a:lnT>
                      <a:noFill/>
                    </a:lnT>
                    <a:lnB w="12700" cap="flat" cmpd="sng" algn="ctr">
                      <a:solidFill>
                        <a:srgbClr val="000000"/>
                      </a:solidFill>
                      <a:prstDash val="solid"/>
                      <a:round/>
                      <a:headEnd type="none" w="med" len="med"/>
                      <a:tailEnd type="none" w="med" len="med"/>
                    </a:lnB>
                  </a:tcPr>
                </a:tc>
              </a:tr>
              <a:tr h="329177">
                <a:tc>
                  <a:txBody>
                    <a:bodyPr/>
                    <a:lstStyle/>
                    <a:p>
                      <a:pPr algn="l">
                        <a:lnSpc>
                          <a:spcPct val="150000"/>
                        </a:lnSpc>
                        <a:spcBef>
                          <a:spcPts val="1000"/>
                        </a:spcBef>
                        <a:spcAft>
                          <a:spcPts val="0"/>
                        </a:spcAft>
                      </a:pPr>
                      <a:r>
                        <a:rPr lang="sl-SI" sz="600">
                          <a:solidFill>
                            <a:srgbClr val="000000"/>
                          </a:solidFill>
                          <a:latin typeface="Tahoma"/>
                          <a:ea typeface="Times New Roman"/>
                          <a:cs typeface="Times New Roman"/>
                        </a:rPr>
                        <a:t> </a:t>
                      </a:r>
                      <a:endParaRPr lang="sl-SI" sz="600">
                        <a:latin typeface="Times New Roman"/>
                        <a:ea typeface="Calibri"/>
                        <a:cs typeface="Times New Roman"/>
                      </a:endParaRPr>
                    </a:p>
                  </a:txBody>
                  <a:tcPr marL="20831" marR="20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rowSpan="3">
                  <a:txBody>
                    <a:bodyPr/>
                    <a:lstStyle/>
                    <a:p>
                      <a:pPr algn="ctr">
                        <a:lnSpc>
                          <a:spcPct val="150000"/>
                        </a:lnSpc>
                        <a:spcBef>
                          <a:spcPts val="1000"/>
                        </a:spcBef>
                        <a:spcAft>
                          <a:spcPts val="0"/>
                        </a:spcAft>
                      </a:pPr>
                      <a:r>
                        <a:rPr lang="sl-SI" sz="1200" b="1" dirty="0">
                          <a:solidFill>
                            <a:srgbClr val="000000"/>
                          </a:solidFill>
                          <a:latin typeface="Tahoma"/>
                          <a:ea typeface="Times New Roman"/>
                          <a:cs typeface="Times New Roman"/>
                        </a:rPr>
                        <a:t>Regija</a:t>
                      </a:r>
                      <a:endParaRPr lang="sl-SI" sz="1200" dirty="0">
                        <a:latin typeface="Times New Roman"/>
                        <a:ea typeface="Calibri"/>
                        <a:cs typeface="Times New Roman"/>
                      </a:endParaRPr>
                    </a:p>
                  </a:txBody>
                  <a:tcPr marL="20831" marR="20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400">
                          <a:solidFill>
                            <a:srgbClr val="000000"/>
                          </a:solidFill>
                          <a:latin typeface="Tahoma"/>
                          <a:ea typeface="Times New Roman"/>
                          <a:cs typeface="Times New Roman"/>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a:lnSpc>
                          <a:spcPct val="150000"/>
                        </a:lnSpc>
                        <a:spcBef>
                          <a:spcPts val="1000"/>
                        </a:spcBef>
                        <a:spcAft>
                          <a:spcPts val="0"/>
                        </a:spcAft>
                      </a:pPr>
                      <a:r>
                        <a:rPr lang="sl-SI" sz="400">
                          <a:solidFill>
                            <a:srgbClr val="000000"/>
                          </a:solidFill>
                          <a:latin typeface="Tahoma"/>
                          <a:ea typeface="Times New Roman"/>
                          <a:cs typeface="Times New Roman"/>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a:lnSpc>
                          <a:spcPct val="150000"/>
                        </a:lnSpc>
                        <a:spcBef>
                          <a:spcPts val="1000"/>
                        </a:spcBef>
                        <a:spcAft>
                          <a:spcPts val="0"/>
                        </a:spcAft>
                      </a:pPr>
                      <a:r>
                        <a:rPr lang="sl-SI" sz="400">
                          <a:solidFill>
                            <a:srgbClr val="000000"/>
                          </a:solidFill>
                          <a:latin typeface="Tahoma"/>
                          <a:ea typeface="Times New Roman"/>
                          <a:cs typeface="Times New Roman"/>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a:lnSpc>
                          <a:spcPct val="150000"/>
                        </a:lnSpc>
                        <a:spcBef>
                          <a:spcPts val="1000"/>
                        </a:spcBef>
                        <a:spcAft>
                          <a:spcPts val="0"/>
                        </a:spcAft>
                      </a:pPr>
                      <a:r>
                        <a:rPr lang="sl-SI" sz="400">
                          <a:solidFill>
                            <a:srgbClr val="000000"/>
                          </a:solidFill>
                          <a:latin typeface="Tahoma"/>
                          <a:ea typeface="Times New Roman"/>
                          <a:cs typeface="Times New Roman"/>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50000"/>
                        </a:lnSpc>
                        <a:spcBef>
                          <a:spcPts val="1000"/>
                        </a:spcBef>
                        <a:spcAft>
                          <a:spcPts val="0"/>
                        </a:spcAft>
                      </a:pPr>
                      <a:r>
                        <a:rPr lang="sl-SI" sz="500">
                          <a:solidFill>
                            <a:srgbClr val="000000"/>
                          </a:solidFill>
                          <a:latin typeface="Calibri"/>
                          <a:ea typeface="Times New Roman"/>
                          <a:cs typeface="Calibri"/>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50000"/>
                        </a:lnSpc>
                        <a:spcBef>
                          <a:spcPts val="1000"/>
                        </a:spcBef>
                        <a:spcAft>
                          <a:spcPts val="0"/>
                        </a:spcAft>
                      </a:pPr>
                      <a:r>
                        <a:rPr lang="sl-SI" sz="500">
                          <a:solidFill>
                            <a:srgbClr val="000000"/>
                          </a:solidFill>
                          <a:latin typeface="Calibri"/>
                          <a:ea typeface="Times New Roman"/>
                          <a:cs typeface="Calibri"/>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a:lnSpc>
                          <a:spcPct val="150000"/>
                        </a:lnSpc>
                        <a:spcBef>
                          <a:spcPts val="1000"/>
                        </a:spcBef>
                        <a:spcAft>
                          <a:spcPts val="0"/>
                        </a:spcAft>
                      </a:pPr>
                      <a:r>
                        <a:rPr lang="sl-SI" sz="500">
                          <a:solidFill>
                            <a:srgbClr val="000000"/>
                          </a:solidFill>
                          <a:latin typeface="Calibri"/>
                          <a:ea typeface="Times New Roman"/>
                          <a:cs typeface="Calibri"/>
                        </a:rPr>
                        <a:t> </a:t>
                      </a:r>
                      <a:endParaRPr lang="sl-SI" sz="6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9452">
                <a:tc>
                  <a:txBody>
                    <a:bodyPr/>
                    <a:lstStyle/>
                    <a:p>
                      <a:pPr algn="l">
                        <a:lnSpc>
                          <a:spcPct val="150000"/>
                        </a:lnSpc>
                        <a:spcBef>
                          <a:spcPts val="1000"/>
                        </a:spcBef>
                        <a:spcAft>
                          <a:spcPts val="0"/>
                        </a:spcAft>
                      </a:pPr>
                      <a:r>
                        <a:rPr lang="sl-SI" sz="1200" b="1" dirty="0">
                          <a:solidFill>
                            <a:srgbClr val="000000"/>
                          </a:solidFill>
                          <a:latin typeface="Tahoma"/>
                          <a:ea typeface="Times New Roman"/>
                          <a:cs typeface="Times New Roman"/>
                        </a:rPr>
                        <a:t>Mesto</a:t>
                      </a:r>
                      <a:endParaRPr lang="sl-SI" sz="1200" dirty="0">
                        <a:latin typeface="Times New Roman"/>
                        <a:ea typeface="Calibri"/>
                        <a:cs typeface="Times New Roman"/>
                      </a:endParaRPr>
                    </a:p>
                  </a:txBody>
                  <a:tcPr marL="20831" marR="20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sl-SI"/>
                    </a:p>
                  </a:txBody>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1995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2008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2013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2014</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2015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2016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50000"/>
                        </a:lnSpc>
                        <a:spcBef>
                          <a:spcPts val="1000"/>
                        </a:spcBef>
                        <a:spcAft>
                          <a:spcPts val="0"/>
                        </a:spcAft>
                      </a:pPr>
                      <a:r>
                        <a:rPr lang="sl-SI" sz="1200" b="1">
                          <a:solidFill>
                            <a:srgbClr val="000000"/>
                          </a:solidFill>
                          <a:latin typeface="Tahoma"/>
                          <a:ea typeface="Times New Roman"/>
                          <a:cs typeface="Times New Roman"/>
                        </a:rPr>
                        <a:t>2017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82815">
                <a:tc>
                  <a:txBody>
                    <a:bodyPr/>
                    <a:lstStyle/>
                    <a:p>
                      <a:pPr algn="l">
                        <a:lnSpc>
                          <a:spcPct val="150000"/>
                        </a:lnSpc>
                        <a:spcBef>
                          <a:spcPts val="1000"/>
                        </a:spcBef>
                        <a:spcAft>
                          <a:spcPts val="0"/>
                        </a:spcAft>
                      </a:pPr>
                      <a:r>
                        <a:rPr lang="sl-SI" sz="1200" dirty="0">
                          <a:solidFill>
                            <a:srgbClr val="000000"/>
                          </a:solidFill>
                          <a:latin typeface="Calibri"/>
                          <a:ea typeface="Times New Roman"/>
                          <a:cs typeface="Calibri"/>
                        </a:rPr>
                        <a:t> </a:t>
                      </a:r>
                      <a:endParaRPr lang="sl-SI" sz="1200" dirty="0">
                        <a:latin typeface="Times New Roman"/>
                        <a:ea typeface="Calibri"/>
                        <a:cs typeface="Times New Roman"/>
                      </a:endParaRPr>
                    </a:p>
                  </a:txBody>
                  <a:tcPr marL="20831" marR="208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sl-SI"/>
                    </a:p>
                  </a:txBody>
                  <a:tcPr/>
                </a:tc>
                <a:tc>
                  <a:txBody>
                    <a:bodyPr/>
                    <a:lstStyle/>
                    <a:p>
                      <a:pPr algn="l">
                        <a:lnSpc>
                          <a:spcPct val="150000"/>
                        </a:lnSpc>
                        <a:spcBef>
                          <a:spcPts val="1000"/>
                        </a:spcBef>
                        <a:spcAft>
                          <a:spcPts val="0"/>
                        </a:spcAft>
                      </a:pPr>
                      <a:r>
                        <a:rPr lang="sl-SI" sz="1200" dirty="0">
                          <a:solidFill>
                            <a:srgbClr val="000000"/>
                          </a:solidFill>
                          <a:latin typeface="Calibri"/>
                          <a:ea typeface="Times New Roman"/>
                          <a:cs typeface="Calibri"/>
                        </a:rPr>
                        <a:t> </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50000"/>
                        </a:lnSpc>
                      </a:pPr>
                      <a:endParaRPr lang="sl-SI" sz="1200">
                        <a:latin typeface="Calibri"/>
                        <a:ea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24966">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dirty="0">
                          <a:solidFill>
                            <a:srgbClr val="000000"/>
                          </a:solidFill>
                          <a:latin typeface="Times New Roman"/>
                          <a:ea typeface="Times New Roman"/>
                          <a:cs typeface="Times New Roman"/>
                        </a:rPr>
                        <a:t> </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dirty="0">
                          <a:solidFill>
                            <a:srgbClr val="000000"/>
                          </a:solidFill>
                          <a:latin typeface="Times New Roman"/>
                          <a:ea typeface="Times New Roman"/>
                          <a:cs typeface="Times New Roman"/>
                        </a:rPr>
                        <a:t> </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b="1" dirty="0">
                          <a:solidFill>
                            <a:schemeClr val="tx1"/>
                          </a:solidFill>
                          <a:latin typeface="Tahoma"/>
                          <a:ea typeface="Times New Roman"/>
                          <a:cs typeface="Times New Roman"/>
                        </a:rPr>
                        <a:t>SLOVENIJA</a:t>
                      </a:r>
                      <a:endParaRPr lang="sl-SI" sz="1200" dirty="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b="1" dirty="0">
                          <a:solidFill>
                            <a:schemeClr val="tx1"/>
                          </a:solidFill>
                          <a:latin typeface="Tahoma"/>
                          <a:ea typeface="Times New Roman"/>
                          <a:cs typeface="Times New Roman"/>
                        </a:rPr>
                        <a:t>100</a:t>
                      </a:r>
                      <a:endParaRPr lang="sl-SI" sz="1200" dirty="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200" b="1" dirty="0">
                          <a:solidFill>
                            <a:schemeClr val="tx1"/>
                          </a:solidFill>
                          <a:latin typeface="Tahoma"/>
                          <a:ea typeface="Times New Roman"/>
                          <a:cs typeface="Times New Roman"/>
                        </a:rPr>
                        <a:t>100</a:t>
                      </a:r>
                      <a:endParaRPr lang="sl-SI" sz="1200" dirty="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200" b="1" dirty="0">
                          <a:solidFill>
                            <a:schemeClr val="tx1"/>
                          </a:solidFill>
                          <a:latin typeface="Tahoma"/>
                          <a:ea typeface="Times New Roman"/>
                          <a:cs typeface="Times New Roman"/>
                        </a:rPr>
                        <a:t>100</a:t>
                      </a:r>
                      <a:endParaRPr lang="sl-SI" sz="1200" dirty="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200" b="1">
                          <a:solidFill>
                            <a:schemeClr val="tx1"/>
                          </a:solidFill>
                          <a:latin typeface="Tahoma"/>
                          <a:ea typeface="Times New Roman"/>
                          <a:cs typeface="Times New Roman"/>
                        </a:rPr>
                        <a:t>100</a:t>
                      </a:r>
                      <a:endParaRPr lang="sl-SI" sz="120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200" b="1">
                          <a:solidFill>
                            <a:schemeClr val="tx1"/>
                          </a:solidFill>
                          <a:latin typeface="Tahoma"/>
                          <a:ea typeface="Times New Roman"/>
                          <a:cs typeface="Times New Roman"/>
                        </a:rPr>
                        <a:t>100</a:t>
                      </a:r>
                      <a:endParaRPr lang="sl-SI" sz="120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200" b="1">
                          <a:solidFill>
                            <a:schemeClr val="tx1"/>
                          </a:solidFill>
                          <a:latin typeface="Tahoma"/>
                          <a:ea typeface="Times New Roman"/>
                          <a:cs typeface="Times New Roman"/>
                        </a:rPr>
                        <a:t>100</a:t>
                      </a:r>
                      <a:endParaRPr lang="sl-SI" sz="120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200" b="1" dirty="0">
                          <a:solidFill>
                            <a:schemeClr val="tx1"/>
                          </a:solidFill>
                          <a:latin typeface="Tahoma"/>
                          <a:ea typeface="Times New Roman"/>
                          <a:cs typeface="Times New Roman"/>
                        </a:rPr>
                        <a:t>100</a:t>
                      </a:r>
                      <a:endParaRPr lang="sl-SI" sz="1200" dirty="0">
                        <a:solidFill>
                          <a:schemeClr val="tx1"/>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Jugovzhodna Slovenija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88,7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95,9</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95</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96,1</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96</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95</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98,3</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b="1">
                          <a:solidFill>
                            <a:srgbClr val="000000"/>
                          </a:solidFill>
                          <a:latin typeface="Tahoma"/>
                          <a:ea typeface="Times New Roman"/>
                          <a:cs typeface="Times New Roman"/>
                        </a:rPr>
                        <a:t>Osrednje slovenska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a:solidFill>
                            <a:srgbClr val="000000"/>
                          </a:solidFill>
                          <a:latin typeface="Tahoma"/>
                          <a:ea typeface="Times New Roman"/>
                          <a:cs typeface="Times New Roman"/>
                        </a:rPr>
                        <a:t>138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a:solidFill>
                            <a:srgbClr val="000000"/>
                          </a:solidFill>
                          <a:latin typeface="Tahoma"/>
                          <a:ea typeface="Times New Roman"/>
                          <a:cs typeface="Times New Roman"/>
                        </a:rPr>
                        <a:t>142,2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a:solidFill>
                            <a:srgbClr val="000000"/>
                          </a:solidFill>
                          <a:latin typeface="Tahoma"/>
                          <a:ea typeface="Times New Roman"/>
                          <a:cs typeface="Times New Roman"/>
                        </a:rPr>
                        <a:t>141,6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0000"/>
                          </a:solidFill>
                          <a:latin typeface="Tahoma"/>
                          <a:ea typeface="Times New Roman"/>
                          <a:cs typeface="Times New Roman"/>
                        </a:rPr>
                        <a:t>140</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a:solidFill>
                            <a:srgbClr val="000000"/>
                          </a:solidFill>
                          <a:latin typeface="Tahoma"/>
                          <a:ea typeface="Times New Roman"/>
                          <a:cs typeface="Times New Roman"/>
                        </a:rPr>
                        <a:t>141,3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a:solidFill>
                            <a:srgbClr val="000000"/>
                          </a:solidFill>
                          <a:latin typeface="Tahoma"/>
                          <a:ea typeface="Times New Roman"/>
                          <a:cs typeface="Times New Roman"/>
                        </a:rPr>
                        <a:t>141,2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a:solidFill>
                            <a:srgbClr val="000000"/>
                          </a:solidFill>
                          <a:latin typeface="Tahoma"/>
                          <a:ea typeface="Times New Roman"/>
                          <a:cs typeface="Times New Roman"/>
                        </a:rPr>
                        <a:t>141,1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Spodnje posavska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80,9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83,2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86,3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85,2</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83,5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82,8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83,2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4</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Podravska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81,6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83,5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82,4</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82,6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82,7</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82,1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80,9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Obalno</a:t>
                      </a:r>
                      <a:r>
                        <a:rPr lang="sl-SI" sz="1200">
                          <a:solidFill>
                            <a:srgbClr val="000099"/>
                          </a:solidFill>
                          <a:latin typeface="Tahoma"/>
                          <a:ea typeface="Times New Roman"/>
                          <a:cs typeface="Times New Roman"/>
                        </a:rPr>
                        <a:t>-</a:t>
                      </a:r>
                      <a:r>
                        <a:rPr lang="sl-SI" sz="1200">
                          <a:solidFill>
                            <a:srgbClr val="000000"/>
                          </a:solidFill>
                          <a:latin typeface="Tahoma"/>
                          <a:ea typeface="Times New Roman"/>
                          <a:cs typeface="Times New Roman"/>
                        </a:rPr>
                        <a:t>kraška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108,5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99"/>
                          </a:solidFill>
                          <a:latin typeface="Tahoma"/>
                          <a:ea typeface="Times New Roman"/>
                          <a:cs typeface="Times New Roman"/>
                        </a:rPr>
                        <a:t>107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98,2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97,5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100,2</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101,8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102,1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Koroška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79,6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76,7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79,1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80,1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80,8</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80,6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79,6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Goriška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99,3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95,4</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90,4</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90,5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91,7</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91,8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91,9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Gorenjska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89,2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85,3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85,2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87,5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87,9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88,2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88,9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Savinjska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93</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88,8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90,2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90,9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92,1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92</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91,5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10</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Notranjsko</a:t>
                      </a:r>
                      <a:r>
                        <a:rPr lang="sl-SI" sz="1200">
                          <a:solidFill>
                            <a:srgbClr val="000099"/>
                          </a:solidFill>
                          <a:latin typeface="Tahoma"/>
                          <a:ea typeface="Times New Roman"/>
                          <a:cs typeface="Times New Roman"/>
                        </a:rPr>
                        <a:t>-</a:t>
                      </a:r>
                      <a:r>
                        <a:rPr lang="sl-SI" sz="1200">
                          <a:solidFill>
                            <a:srgbClr val="000000"/>
                          </a:solidFill>
                          <a:latin typeface="Tahoma"/>
                          <a:ea typeface="Times New Roman"/>
                          <a:cs typeface="Times New Roman"/>
                        </a:rPr>
                        <a:t>kraška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78,7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71,1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69,7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71,7</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73,8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0000"/>
                          </a:solidFill>
                          <a:latin typeface="Tahoma"/>
                          <a:ea typeface="Times New Roman"/>
                          <a:cs typeface="Times New Roman"/>
                        </a:rPr>
                        <a:t>73,6</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72,1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11</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ahoma"/>
                          <a:ea typeface="Times New Roman"/>
                          <a:cs typeface="Times New Roman"/>
                        </a:rPr>
                        <a:t>Pomurska</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74,9</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63,4</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69,5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67,8</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66,5</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67,6</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a:solidFill>
                            <a:srgbClr val="000000"/>
                          </a:solidFill>
                          <a:latin typeface="Tahoma"/>
                          <a:ea typeface="Times New Roman"/>
                          <a:cs typeface="Times New Roman"/>
                        </a:rPr>
                        <a:t>67,2</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12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b="1" dirty="0">
                          <a:solidFill>
                            <a:srgbClr val="0070C0"/>
                          </a:solidFill>
                          <a:latin typeface="Tahoma"/>
                          <a:ea typeface="Times New Roman"/>
                          <a:cs typeface="Times New Roman"/>
                        </a:rPr>
                        <a:t>Zasavska</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84,8</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66,4</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62,5</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60,2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53,8</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53,3</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b="1" dirty="0">
                          <a:solidFill>
                            <a:srgbClr val="0070C0"/>
                          </a:solidFill>
                          <a:latin typeface="Tahoma"/>
                          <a:ea typeface="Times New Roman"/>
                          <a:cs typeface="Times New Roman"/>
                        </a:rPr>
                        <a:t>52,4</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15">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Times New Roman"/>
                          <a:ea typeface="Times New Roman"/>
                          <a:cs typeface="Times New Roman"/>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a:solidFill>
                            <a:srgbClr val="000000"/>
                          </a:solidFill>
                          <a:latin typeface="Calibri"/>
                          <a:ea typeface="Times New Roman"/>
                          <a:cs typeface="Calibri"/>
                        </a:rPr>
                        <a:t> </a:t>
                      </a:r>
                      <a:endParaRPr lang="sl-SI" sz="120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Bef>
                          <a:spcPts val="1000"/>
                        </a:spcBef>
                        <a:spcAft>
                          <a:spcPts val="0"/>
                        </a:spcAft>
                      </a:pPr>
                      <a:r>
                        <a:rPr lang="sl-SI" sz="1200" dirty="0">
                          <a:solidFill>
                            <a:srgbClr val="000000"/>
                          </a:solidFill>
                          <a:latin typeface="Calibri"/>
                          <a:ea typeface="Times New Roman"/>
                          <a:cs typeface="Calibri"/>
                        </a:rPr>
                        <a:t> </a:t>
                      </a:r>
                      <a:endParaRPr lang="sl-SI" sz="1200" dirty="0">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966">
                <a:tc gridSpan="2">
                  <a:txBody>
                    <a:bodyPr/>
                    <a:lstStyle/>
                    <a:p>
                      <a:pPr algn="l">
                        <a:lnSpc>
                          <a:spcPct val="150000"/>
                        </a:lnSpc>
                        <a:spcBef>
                          <a:spcPts val="1000"/>
                        </a:spcBef>
                        <a:spcAft>
                          <a:spcPts val="0"/>
                        </a:spcAft>
                      </a:pPr>
                      <a:r>
                        <a:rPr lang="sl-SI" sz="1200" dirty="0">
                          <a:solidFill>
                            <a:srgbClr val="0070C0"/>
                          </a:solidFill>
                          <a:latin typeface="Tahoma"/>
                          <a:ea typeface="Times New Roman"/>
                          <a:cs typeface="Times New Roman"/>
                        </a:rPr>
                        <a:t>Zasavje- mesto med regijami</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7</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11</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12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12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12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12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50000"/>
                        </a:lnSpc>
                        <a:spcBef>
                          <a:spcPts val="1000"/>
                        </a:spcBef>
                        <a:spcAft>
                          <a:spcPts val="0"/>
                        </a:spcAft>
                      </a:pPr>
                      <a:r>
                        <a:rPr lang="sl-SI" sz="1200" dirty="0">
                          <a:solidFill>
                            <a:srgbClr val="0070C0"/>
                          </a:solidFill>
                          <a:latin typeface="Tahoma"/>
                          <a:ea typeface="Times New Roman"/>
                          <a:cs typeface="Times New Roman"/>
                        </a:rPr>
                        <a:t>12</a:t>
                      </a:r>
                      <a:endParaRPr lang="sl-SI" sz="1200" dirty="0">
                        <a:solidFill>
                          <a:srgbClr val="0070C0"/>
                        </a:solidFill>
                        <a:latin typeface="Times New Roman"/>
                        <a:ea typeface="Calibri"/>
                        <a:cs typeface="Times New Roman"/>
                      </a:endParaRPr>
                    </a:p>
                  </a:txBody>
                  <a:tcPr marL="20831" marR="208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grada številke diapozitiva 3"/>
          <p:cNvSpPr>
            <a:spLocks noGrp="1"/>
          </p:cNvSpPr>
          <p:nvPr>
            <p:ph type="sldNum" sz="quarter" idx="12"/>
          </p:nvPr>
        </p:nvSpPr>
        <p:spPr/>
        <p:txBody>
          <a:bodyPr/>
          <a:lstStyle/>
          <a:p>
            <a:fld id="{398EC5F5-DA83-40D9-9564-862DABB42256}" type="slidenum">
              <a:rPr lang="sl-SI" smtClean="0"/>
              <a:pPr/>
              <a:t>6</a:t>
            </a:fld>
            <a:endParaRPr lang="sl-SI"/>
          </a:p>
        </p:txBody>
      </p:sp>
      <p:sp>
        <p:nvSpPr>
          <p:cNvPr id="5" name="Ograda noge 4"/>
          <p:cNvSpPr>
            <a:spLocks noGrp="1"/>
          </p:cNvSpPr>
          <p:nvPr>
            <p:ph type="ftr" sz="quarter" idx="11"/>
          </p:nvPr>
        </p:nvSpPr>
        <p:spPr/>
        <p:txBody>
          <a:bodyPr/>
          <a:lstStyle/>
          <a:p>
            <a:endParaRPr 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Demografski podatki</a:t>
            </a:r>
            <a:endParaRPr lang="sl-SI" dirty="0"/>
          </a:p>
        </p:txBody>
      </p:sp>
      <p:sp>
        <p:nvSpPr>
          <p:cNvPr id="3" name="Ograda vsebine 2"/>
          <p:cNvSpPr>
            <a:spLocks noGrp="1"/>
          </p:cNvSpPr>
          <p:nvPr>
            <p:ph idx="1"/>
          </p:nvPr>
        </p:nvSpPr>
        <p:spPr>
          <a:xfrm>
            <a:off x="457200" y="2928934"/>
            <a:ext cx="8229600" cy="3197229"/>
          </a:xfrm>
        </p:spPr>
        <p:txBody>
          <a:bodyPr/>
          <a:lstStyle/>
          <a:p>
            <a:endParaRPr lang="sl-SI" dirty="0"/>
          </a:p>
        </p:txBody>
      </p:sp>
      <p:sp>
        <p:nvSpPr>
          <p:cNvPr id="4" name="Ograda noge 3"/>
          <p:cNvSpPr>
            <a:spLocks noGrp="1"/>
          </p:cNvSpPr>
          <p:nvPr>
            <p:ph type="ftr" sz="quarter" idx="11"/>
          </p:nvPr>
        </p:nvSpPr>
        <p:spPr>
          <a:xfrm>
            <a:off x="2428860" y="6356350"/>
            <a:ext cx="4500594" cy="365125"/>
          </a:xfrm>
        </p:spPr>
        <p:txBody>
          <a:bodyPr/>
          <a:lstStyle/>
          <a:p>
            <a:r>
              <a:rPr lang="sl-SI" dirty="0" smtClean="0">
                <a:solidFill>
                  <a:schemeClr val="tx1"/>
                </a:solidFill>
              </a:rPr>
              <a:t>Civilna iniciativa za </a:t>
            </a:r>
            <a:r>
              <a:rPr lang="sl-SI" dirty="0" err="1" smtClean="0">
                <a:solidFill>
                  <a:schemeClr val="tx1"/>
                </a:solidFill>
              </a:rPr>
              <a:t>ekosocialno</a:t>
            </a:r>
            <a:r>
              <a:rPr lang="sl-SI" dirty="0" smtClean="0">
                <a:solidFill>
                  <a:schemeClr val="tx1"/>
                </a:solidFill>
              </a:rPr>
              <a:t> družbo in razvoj Zasavja</a:t>
            </a:r>
          </a:p>
          <a:p>
            <a:endParaRPr lang="sl-SI" dirty="0"/>
          </a:p>
        </p:txBody>
      </p:sp>
      <p:sp>
        <p:nvSpPr>
          <p:cNvPr id="5" name="Ograda številke diapozitiva 4"/>
          <p:cNvSpPr>
            <a:spLocks noGrp="1"/>
          </p:cNvSpPr>
          <p:nvPr>
            <p:ph type="sldNum" sz="quarter" idx="12"/>
          </p:nvPr>
        </p:nvSpPr>
        <p:spPr/>
        <p:txBody>
          <a:bodyPr/>
          <a:lstStyle/>
          <a:p>
            <a:fld id="{398EC5F5-DA83-40D9-9564-862DABB42256}" type="slidenum">
              <a:rPr lang="sl-SI" smtClean="0"/>
              <a:pPr/>
              <a:t>7</a:t>
            </a:fld>
            <a:endParaRPr lang="sl-SI"/>
          </a:p>
        </p:txBody>
      </p:sp>
      <p:graphicFrame>
        <p:nvGraphicFramePr>
          <p:cNvPr id="6" name="Tabela 5"/>
          <p:cNvGraphicFramePr>
            <a:graphicFrameLocks noGrp="1"/>
          </p:cNvGraphicFramePr>
          <p:nvPr/>
        </p:nvGraphicFramePr>
        <p:xfrm>
          <a:off x="1681480" y="2425893"/>
          <a:ext cx="4610735" cy="2765232"/>
        </p:xfrm>
        <a:graphic>
          <a:graphicData uri="http://schemas.openxmlformats.org/drawingml/2006/table">
            <a:tbl>
              <a:tblPr/>
              <a:tblGrid>
                <a:gridCol w="1101090"/>
                <a:gridCol w="1169670"/>
                <a:gridCol w="1169670"/>
                <a:gridCol w="1170305"/>
              </a:tblGrid>
              <a:tr h="936432">
                <a:tc>
                  <a:txBody>
                    <a:bodyPr/>
                    <a:lstStyle/>
                    <a:p>
                      <a:pPr algn="ctr">
                        <a:lnSpc>
                          <a:spcPct val="150000"/>
                        </a:lnSpc>
                        <a:spcBef>
                          <a:spcPts val="1000"/>
                        </a:spcBef>
                        <a:spcAft>
                          <a:spcPts val="0"/>
                        </a:spcAft>
                      </a:pPr>
                      <a:r>
                        <a:rPr lang="sl-SI" sz="1600" b="1" dirty="0">
                          <a:latin typeface="+mn-lt"/>
                          <a:ea typeface="Calibri"/>
                          <a:cs typeface="Times New Roman"/>
                        </a:rPr>
                        <a:t>Leto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b="1" dirty="0">
                          <a:latin typeface="+mn-lt"/>
                          <a:ea typeface="Calibri"/>
                          <a:cs typeface="Times New Roman"/>
                        </a:rPr>
                        <a:t>Zagorje ob Savi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b="1" dirty="0">
                          <a:latin typeface="+mn-lt"/>
                          <a:ea typeface="Calibri"/>
                          <a:cs typeface="Times New Roman"/>
                        </a:rPr>
                        <a:t>Trbovlje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b="1" dirty="0">
                          <a:latin typeface="+mn-lt"/>
                          <a:ea typeface="Calibri"/>
                          <a:cs typeface="Times New Roman"/>
                        </a:rPr>
                        <a:t>Hrastnik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37">
                <a:tc>
                  <a:txBody>
                    <a:bodyPr/>
                    <a:lstStyle/>
                    <a:p>
                      <a:pPr algn="ctr">
                        <a:lnSpc>
                          <a:spcPct val="150000"/>
                        </a:lnSpc>
                        <a:spcBef>
                          <a:spcPts val="1000"/>
                        </a:spcBef>
                        <a:spcAft>
                          <a:spcPts val="0"/>
                        </a:spcAft>
                      </a:pPr>
                      <a:r>
                        <a:rPr lang="sl-SI" sz="1600" b="1" dirty="0">
                          <a:latin typeface="+mn-lt"/>
                          <a:ea typeface="Calibri"/>
                          <a:cs typeface="Times New Roman"/>
                        </a:rPr>
                        <a:t>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16.750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a:latin typeface="+mn-lt"/>
                          <a:ea typeface="Calibri"/>
                          <a:cs typeface="Times New Roman"/>
                        </a:rPr>
                        <a:t>16.550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a:latin typeface="+mn-lt"/>
                          <a:ea typeface="Calibri"/>
                          <a:cs typeface="Times New Roman"/>
                        </a:rPr>
                        <a:t>9.499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37">
                <a:tc>
                  <a:txBody>
                    <a:bodyPr/>
                    <a:lstStyle/>
                    <a:p>
                      <a:pPr algn="ctr">
                        <a:lnSpc>
                          <a:spcPct val="150000"/>
                        </a:lnSpc>
                        <a:spcBef>
                          <a:spcPts val="1000"/>
                        </a:spcBef>
                        <a:spcAft>
                          <a:spcPts val="0"/>
                        </a:spcAft>
                      </a:pPr>
                      <a:r>
                        <a:rPr lang="sl-SI" sz="1600" b="1" dirty="0">
                          <a:latin typeface="+mn-lt"/>
                          <a:ea typeface="Calibri"/>
                          <a:cs typeface="Times New Roman"/>
                        </a:rPr>
                        <a:t>2015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16.700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16.450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9.350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37">
                <a:tc>
                  <a:txBody>
                    <a:bodyPr/>
                    <a:lstStyle/>
                    <a:p>
                      <a:pPr algn="ctr">
                        <a:lnSpc>
                          <a:spcPct val="150000"/>
                        </a:lnSpc>
                        <a:spcBef>
                          <a:spcPts val="1000"/>
                        </a:spcBef>
                        <a:spcAft>
                          <a:spcPts val="0"/>
                        </a:spcAft>
                      </a:pPr>
                      <a:r>
                        <a:rPr lang="sl-SI" sz="1600" b="1" dirty="0">
                          <a:latin typeface="+mn-lt"/>
                          <a:ea typeface="Calibri"/>
                          <a:cs typeface="Times New Roman"/>
                        </a:rPr>
                        <a:t>2016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a:latin typeface="+mn-lt"/>
                          <a:ea typeface="Calibri"/>
                          <a:cs typeface="Times New Roman"/>
                        </a:rPr>
                        <a:t>16.600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16.280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9.310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37">
                <a:tc>
                  <a:txBody>
                    <a:bodyPr/>
                    <a:lstStyle/>
                    <a:p>
                      <a:pPr algn="ctr">
                        <a:lnSpc>
                          <a:spcPct val="150000"/>
                        </a:lnSpc>
                        <a:spcBef>
                          <a:spcPts val="1000"/>
                        </a:spcBef>
                        <a:spcAft>
                          <a:spcPts val="0"/>
                        </a:spcAft>
                      </a:pPr>
                      <a:r>
                        <a:rPr lang="sl-SI" sz="1600" b="1" dirty="0">
                          <a:latin typeface="+mn-lt"/>
                          <a:ea typeface="Calibri"/>
                          <a:cs typeface="Times New Roman"/>
                        </a:rPr>
                        <a:t>2017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a:latin typeface="+mn-lt"/>
                          <a:ea typeface="Calibri"/>
                          <a:cs typeface="Times New Roman"/>
                        </a:rPr>
                        <a:t>16.566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16.149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9.210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1337">
                <a:tc>
                  <a:txBody>
                    <a:bodyPr/>
                    <a:lstStyle/>
                    <a:p>
                      <a:pPr algn="ctr">
                        <a:lnSpc>
                          <a:spcPct val="150000"/>
                        </a:lnSpc>
                        <a:spcBef>
                          <a:spcPts val="1000"/>
                        </a:spcBef>
                        <a:spcAft>
                          <a:spcPts val="0"/>
                        </a:spcAft>
                      </a:pPr>
                      <a:r>
                        <a:rPr lang="sl-SI" sz="1600" b="1" dirty="0">
                          <a:latin typeface="+mn-lt"/>
                          <a:ea typeface="Calibri"/>
                          <a:cs typeface="Times New Roman"/>
                        </a:rPr>
                        <a:t>2018 H1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a:latin typeface="+mn-lt"/>
                          <a:ea typeface="Calibri"/>
                          <a:cs typeface="Times New Roman"/>
                        </a:rPr>
                        <a:t>16.504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a:latin typeface="+mn-lt"/>
                          <a:ea typeface="Calibri"/>
                          <a:cs typeface="Times New Roman"/>
                        </a:rPr>
                        <a:t>16.052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000"/>
                        </a:spcBef>
                        <a:spcAft>
                          <a:spcPts val="0"/>
                        </a:spcAft>
                      </a:pPr>
                      <a:r>
                        <a:rPr lang="sl-SI" sz="1600" dirty="0">
                          <a:latin typeface="+mn-lt"/>
                          <a:ea typeface="Calibri"/>
                          <a:cs typeface="Times New Roman"/>
                        </a:rPr>
                        <a:t>9.188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sl-SI" sz="900" b="1" i="0" u="none" strike="noStrike" cap="none" normalizeH="0" baseline="0" smtClean="0">
                <a:ln>
                  <a:noFill/>
                </a:ln>
                <a:solidFill>
                  <a:srgbClr val="4F81BD"/>
                </a:solidFill>
                <a:effectLst/>
                <a:latin typeface="Arial" pitchFamily="34" charset="0"/>
                <a:ea typeface="Calibri" pitchFamily="34" charset="0"/>
                <a:cs typeface="Times New Roman" pitchFamily="18" charset="0"/>
              </a:rPr>
              <a:t>Tabela 8</a:t>
            </a:r>
            <a:endParaRPr kumimoji="0" lang="sl-SI"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Zaključek -Trbovlje jutri</a:t>
            </a:r>
            <a:endParaRPr lang="sl-SI" dirty="0"/>
          </a:p>
        </p:txBody>
      </p:sp>
      <p:sp>
        <p:nvSpPr>
          <p:cNvPr id="3" name="Ograda vsebine 2"/>
          <p:cNvSpPr>
            <a:spLocks noGrp="1"/>
          </p:cNvSpPr>
          <p:nvPr>
            <p:ph idx="1"/>
          </p:nvPr>
        </p:nvSpPr>
        <p:spPr/>
        <p:txBody>
          <a:bodyPr>
            <a:normAutofit lnSpcReduction="10000"/>
          </a:bodyPr>
          <a:lstStyle/>
          <a:p>
            <a:r>
              <a:rPr lang="sl-SI" dirty="0" smtClean="0"/>
              <a:t>Ali okoljska in družbeno socialna skupnost prihodnosti ali odpadki, </a:t>
            </a:r>
            <a:r>
              <a:rPr lang="sl-SI" dirty="0" err="1" smtClean="0"/>
              <a:t>nadaljna</a:t>
            </a:r>
            <a:r>
              <a:rPr lang="sl-SI" dirty="0" smtClean="0"/>
              <a:t> degradacija  </a:t>
            </a:r>
            <a:r>
              <a:rPr lang="sl-SI" dirty="0" smtClean="0"/>
              <a:t>(</a:t>
            </a:r>
            <a:r>
              <a:rPr lang="sl-SI" dirty="0" err="1" smtClean="0"/>
              <a:t>sežigalništvo</a:t>
            </a:r>
            <a:r>
              <a:rPr lang="sl-SI" dirty="0" smtClean="0"/>
              <a:t>) in še večji propad regije in </a:t>
            </a:r>
            <a:r>
              <a:rPr lang="sl-SI" dirty="0" smtClean="0"/>
              <a:t>Trbovelj?</a:t>
            </a:r>
            <a:endParaRPr lang="sl-SI" dirty="0" smtClean="0"/>
          </a:p>
          <a:p>
            <a:r>
              <a:rPr lang="sl-SI" dirty="0" smtClean="0"/>
              <a:t>Ali OVE in zelene </a:t>
            </a:r>
            <a:r>
              <a:rPr lang="sl-SI" smtClean="0"/>
              <a:t>tehnologije ali </a:t>
            </a:r>
            <a:r>
              <a:rPr lang="sl-SI" dirty="0" smtClean="0"/>
              <a:t>odpadki in obremenjevanje?</a:t>
            </a:r>
            <a:endParaRPr lang="sl-SI" dirty="0" smtClean="0"/>
          </a:p>
          <a:p>
            <a:r>
              <a:rPr lang="sl-SI" dirty="0" smtClean="0"/>
              <a:t>Uvajanje načelo </a:t>
            </a:r>
            <a:r>
              <a:rPr lang="sl-SI" dirty="0" smtClean="0"/>
              <a:t>previdnosti in </a:t>
            </a:r>
            <a:r>
              <a:rPr lang="sl-SI" dirty="0" smtClean="0"/>
              <a:t>pravičnosti ali še vedno dovoljenje </a:t>
            </a:r>
            <a:r>
              <a:rPr lang="sl-SI" dirty="0" smtClean="0"/>
              <a:t>uničujočih okoljskih </a:t>
            </a:r>
            <a:r>
              <a:rPr lang="sl-SI" dirty="0" smtClean="0"/>
              <a:t>obremenjevanj in praks?</a:t>
            </a:r>
            <a:endParaRPr lang="sl-SI" dirty="0"/>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398EC5F5-DA83-40D9-9564-862DABB42256}" type="slidenum">
              <a:rPr lang="sl-SI" smtClean="0"/>
              <a:pPr/>
              <a:t>8</a:t>
            </a:fld>
            <a:endParaRPr 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a:bodyPr>
          <a:lstStyle/>
          <a:p>
            <a:pPr algn="ctr">
              <a:buNone/>
            </a:pPr>
            <a:r>
              <a:rPr lang="sl-SI" sz="6600" dirty="0" smtClean="0"/>
              <a:t>Hvala za pozornost</a:t>
            </a:r>
          </a:p>
          <a:p>
            <a:pPr algn="ctr">
              <a:buNone/>
            </a:pPr>
            <a:endParaRPr lang="sl-SI" sz="6600" dirty="0" smtClean="0"/>
          </a:p>
          <a:p>
            <a:pPr algn="ctr">
              <a:buNone/>
            </a:pPr>
            <a:r>
              <a:rPr lang="sl-SI" sz="4000" dirty="0" smtClean="0"/>
              <a:t>Civilna iniciativa za </a:t>
            </a:r>
            <a:r>
              <a:rPr lang="sl-SI" sz="4000" dirty="0" err="1" smtClean="0"/>
              <a:t>ekosocialno</a:t>
            </a:r>
            <a:r>
              <a:rPr lang="sl-SI" sz="4000" dirty="0" smtClean="0"/>
              <a:t> družbo in razvoj Zasavja</a:t>
            </a:r>
            <a:endParaRPr lang="sl-SI" sz="4000" dirty="0"/>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398EC5F5-DA83-40D9-9564-862DABB42256}" type="slidenum">
              <a:rPr lang="sl-SI" smtClean="0"/>
              <a:pPr/>
              <a:t>9</a:t>
            </a:fld>
            <a:endParaRPr lang="sl-SI"/>
          </a:p>
        </p:txBody>
      </p:sp>
    </p:spTree>
  </p:cSld>
  <p:clrMapOvr>
    <a:masterClrMapping/>
  </p:clrMapOvr>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557</Words>
  <Application>Microsoft Office PowerPoint</Application>
  <PresentationFormat>Diaprojekcija na zaslonu (4:3)</PresentationFormat>
  <Paragraphs>308</Paragraphs>
  <Slides>9</Slides>
  <Notes>0</Notes>
  <HiddenSlides>0</HiddenSlides>
  <MMClips>0</MMClips>
  <ScaleCrop>false</ScaleCrop>
  <HeadingPairs>
    <vt:vector size="4" baseType="variant">
      <vt:variant>
        <vt:lpstr>Tema</vt:lpstr>
      </vt:variant>
      <vt:variant>
        <vt:i4>1</vt:i4>
      </vt:variant>
      <vt:variant>
        <vt:lpstr>Naslovi diapozitivov</vt:lpstr>
      </vt:variant>
      <vt:variant>
        <vt:i4>9</vt:i4>
      </vt:variant>
    </vt:vector>
  </HeadingPairs>
  <TitlesOfParts>
    <vt:vector size="10" baseType="lpstr">
      <vt:lpstr>Officeova tema</vt:lpstr>
      <vt:lpstr>Zasavje-Trbovlje skozi ekološko okoljski kritični pogled</vt:lpstr>
      <vt:lpstr>Vzroki za okoljske probleme v Zasavju-Trbovljah</vt:lpstr>
      <vt:lpstr>Zasavje in ekološko-okoljski ter družbeni problemi</vt:lpstr>
      <vt:lpstr>Zasavje - Trbovlje danes zdravstvena problematika</vt:lpstr>
      <vt:lpstr>Prah,prašni delci in PTE</vt:lpstr>
      <vt:lpstr>Zasavje (BDP) Vir: SURS (1995-2018)</vt:lpstr>
      <vt:lpstr>Demografski podatki</vt:lpstr>
      <vt:lpstr>Zaključek -Trbovlje jutri</vt:lpstr>
      <vt:lpstr>Diapozitiv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Sodobna družba in okoljski problemi</dc:title>
  <dc:creator>Darja</dc:creator>
  <cp:lastModifiedBy>Darja</cp:lastModifiedBy>
  <cp:revision>63</cp:revision>
  <dcterms:created xsi:type="dcterms:W3CDTF">2019-10-27T15:30:30Z</dcterms:created>
  <dcterms:modified xsi:type="dcterms:W3CDTF">2019-11-12T16:35:58Z</dcterms:modified>
</cp:coreProperties>
</file>