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media/image1.png" ContentType="image/png"/>
  <Override PartName="/ppt/media/image2.png" ContentType="image/png"/>
  <Override PartName="/ppt/media/image4.png" ContentType="image/png"/>
  <Override PartName="/ppt/media/image3.wmf" ContentType="image/x-wmf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60">
            <a:solidFill>
              <a:schemeClr val="accent1">
                <a:tint val="60000"/>
                <a:alpha val="93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Line 2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Line 3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 hidden="1"/>
          <p:cNvSpPr/>
          <p:nvPr/>
        </p:nvSpPr>
        <p:spPr>
          <a:xfrm>
            <a:off x="8839080" y="0"/>
            <a:ext cx="302760" cy="68558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Line 5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3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 hidden="1"/>
          <p:cNvSpPr/>
          <p:nvPr/>
        </p:nvSpPr>
        <p:spPr>
          <a:xfrm>
            <a:off x="8156520" y="5715000"/>
            <a:ext cx="546480" cy="546480"/>
          </a:xfrm>
          <a:prstGeom prst="ellipse">
            <a:avLst/>
          </a:prstGeom>
          <a:ln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380880" y="0"/>
            <a:ext cx="607320" cy="685584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276480" y="0"/>
            <a:ext cx="102600" cy="685584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990720" y="0"/>
            <a:ext cx="179640" cy="685584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1141200" y="0"/>
            <a:ext cx="228240" cy="685584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Line 11"/>
          <p:cNvSpPr/>
          <p:nvPr/>
        </p:nvSpPr>
        <p:spPr>
          <a:xfrm>
            <a:off x="106200" y="0"/>
            <a:ext cx="360" cy="6858000"/>
          </a:xfrm>
          <a:prstGeom prst="line">
            <a:avLst/>
          </a:prstGeom>
          <a:ln w="57240">
            <a:solidFill>
              <a:schemeClr val="accent1">
                <a:tint val="60000"/>
                <a:alpha val="73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Line 12"/>
          <p:cNvSpPr/>
          <p:nvPr/>
        </p:nvSpPr>
        <p:spPr>
          <a:xfrm>
            <a:off x="914400" y="0"/>
            <a:ext cx="360" cy="6858000"/>
          </a:xfrm>
          <a:prstGeom prst="line">
            <a:avLst/>
          </a:prstGeom>
          <a:ln w="57240">
            <a:solidFill>
              <a:schemeClr val="accent1">
                <a:tint val="20000"/>
                <a:alpha val="83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Line 13"/>
          <p:cNvSpPr/>
          <p:nvPr/>
        </p:nvSpPr>
        <p:spPr>
          <a:xfrm>
            <a:off x="853920" y="0"/>
            <a:ext cx="36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Line 14"/>
          <p:cNvSpPr/>
          <p:nvPr/>
        </p:nvSpPr>
        <p:spPr>
          <a:xfrm>
            <a:off x="1726560" y="0"/>
            <a:ext cx="360" cy="6858000"/>
          </a:xfrm>
          <a:prstGeom prst="line">
            <a:avLst/>
          </a:prstGeom>
          <a:ln w="28440">
            <a:solidFill>
              <a:schemeClr val="accent1">
                <a:tint val="60000"/>
                <a:alpha val="82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Line 15"/>
          <p:cNvSpPr/>
          <p:nvPr/>
        </p:nvSpPr>
        <p:spPr>
          <a:xfrm>
            <a:off x="1066680" y="0"/>
            <a:ext cx="360" cy="6858000"/>
          </a:xfrm>
          <a:prstGeom prst="line">
            <a:avLst/>
          </a:prstGeom>
          <a:ln w="936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Line 16"/>
          <p:cNvSpPr/>
          <p:nvPr/>
        </p:nvSpPr>
        <p:spPr>
          <a:xfrm>
            <a:off x="9113760" y="0"/>
            <a:ext cx="36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" name="CustomShape 17"/>
          <p:cNvSpPr/>
          <p:nvPr/>
        </p:nvSpPr>
        <p:spPr>
          <a:xfrm>
            <a:off x="1219320" y="0"/>
            <a:ext cx="74160" cy="685584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" name="CustomShape 18"/>
          <p:cNvSpPr/>
          <p:nvPr/>
        </p:nvSpPr>
        <p:spPr>
          <a:xfrm>
            <a:off x="609480" y="3429000"/>
            <a:ext cx="1293120" cy="129312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" name="CustomShape 19"/>
          <p:cNvSpPr/>
          <p:nvPr/>
        </p:nvSpPr>
        <p:spPr>
          <a:xfrm>
            <a:off x="1309680" y="4866840"/>
            <a:ext cx="639360" cy="639360"/>
          </a:xfrm>
          <a:prstGeom prst="ellipse">
            <a:avLst/>
          </a:prstGeom>
          <a:ln w="2844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" name="CustomShape 20"/>
          <p:cNvSpPr/>
          <p:nvPr/>
        </p:nvSpPr>
        <p:spPr>
          <a:xfrm>
            <a:off x="1091160" y="5500800"/>
            <a:ext cx="135000" cy="135000"/>
          </a:xfrm>
          <a:prstGeom prst="ellipse">
            <a:avLst/>
          </a:prstGeom>
          <a:ln w="1260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" name="CustomShape 21"/>
          <p:cNvSpPr/>
          <p:nvPr/>
        </p:nvSpPr>
        <p:spPr>
          <a:xfrm>
            <a:off x="1664280" y="5788080"/>
            <a:ext cx="272160" cy="272160"/>
          </a:xfrm>
          <a:prstGeom prst="ellipse">
            <a:avLst/>
          </a:prstGeom>
          <a:ln w="1260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" name="CustomShape 22"/>
          <p:cNvSpPr/>
          <p:nvPr/>
        </p:nvSpPr>
        <p:spPr>
          <a:xfrm>
            <a:off x="1905120" y="4495680"/>
            <a:ext cx="363600" cy="363600"/>
          </a:xfrm>
          <a:prstGeom prst="ellipse">
            <a:avLst/>
          </a:prstGeom>
          <a:ln w="2844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" name="PlaceHolder 2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sl-SI" sz="1800" spc="-1" strike="noStrike">
                <a:solidFill>
                  <a:srgbClr val="000000"/>
                </a:solidFill>
                <a:latin typeface="Arial"/>
              </a:rPr>
              <a:t>Kliknite za urejanje oblike naslova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1800" spc="-1" strike="noStrike">
                <a:solidFill>
                  <a:srgbClr val="000000"/>
                </a:solidFill>
                <a:latin typeface="Arial"/>
              </a:rPr>
              <a:t>Kliknite za urejanje oblike orisa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1800" spc="-1" strike="noStrike">
                <a:solidFill>
                  <a:srgbClr val="000000"/>
                </a:solidFill>
                <a:latin typeface="Arial"/>
              </a:rPr>
              <a:t>Druga raven orisa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1800" spc="-1" strike="noStrike">
                <a:solidFill>
                  <a:srgbClr val="000000"/>
                </a:solidFill>
                <a:latin typeface="Arial"/>
              </a:rPr>
              <a:t>Tretja raven orisa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1800" spc="-1" strike="noStrike">
                <a:solidFill>
                  <a:srgbClr val="000000"/>
                </a:solidFill>
                <a:latin typeface="Arial"/>
              </a:rPr>
              <a:t>Četrta raven orisa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rgbClr val="000000"/>
                </a:solidFill>
                <a:latin typeface="Arial"/>
              </a:rPr>
              <a:t>Peta raven orisa</a:t>
            </a:r>
            <a:endParaRPr b="0" lang="sl-SI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rgbClr val="000000"/>
                </a:solidFill>
                <a:latin typeface="Arial"/>
              </a:rPr>
              <a:t>Šesta raven orisa</a:t>
            </a:r>
            <a:endParaRPr b="0" lang="sl-SI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rgbClr val="000000"/>
                </a:solidFill>
                <a:latin typeface="Arial"/>
              </a:rPr>
              <a:t>Sedma raven orisa</a:t>
            </a:r>
            <a:endParaRPr b="0" lang="sl-SI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Line 1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60">
            <a:solidFill>
              <a:schemeClr val="accent1">
                <a:tint val="60000"/>
                <a:alpha val="93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Line 2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Line 3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CustomShape 4" hidden="1"/>
          <p:cNvSpPr/>
          <p:nvPr/>
        </p:nvSpPr>
        <p:spPr>
          <a:xfrm>
            <a:off x="8839080" y="0"/>
            <a:ext cx="302760" cy="68558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4" name="Line 5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3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CustomShape 6" hidden="1"/>
          <p:cNvSpPr/>
          <p:nvPr/>
        </p:nvSpPr>
        <p:spPr>
          <a:xfrm>
            <a:off x="8156520" y="5715000"/>
            <a:ext cx="546480" cy="546480"/>
          </a:xfrm>
          <a:prstGeom prst="ellipse">
            <a:avLst/>
          </a:prstGeom>
          <a:ln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6" name="CustomShape 7"/>
          <p:cNvSpPr/>
          <p:nvPr/>
        </p:nvSpPr>
        <p:spPr>
          <a:xfrm>
            <a:off x="380880" y="0"/>
            <a:ext cx="607320" cy="685584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7" name="CustomShape 8"/>
          <p:cNvSpPr/>
          <p:nvPr/>
        </p:nvSpPr>
        <p:spPr>
          <a:xfrm>
            <a:off x="276480" y="0"/>
            <a:ext cx="102600" cy="685584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8" name="CustomShape 9"/>
          <p:cNvSpPr/>
          <p:nvPr/>
        </p:nvSpPr>
        <p:spPr>
          <a:xfrm>
            <a:off x="990720" y="0"/>
            <a:ext cx="179640" cy="685584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9" name="CustomShape 10"/>
          <p:cNvSpPr/>
          <p:nvPr/>
        </p:nvSpPr>
        <p:spPr>
          <a:xfrm>
            <a:off x="1141200" y="0"/>
            <a:ext cx="228240" cy="685584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0" name="Line 11"/>
          <p:cNvSpPr/>
          <p:nvPr/>
        </p:nvSpPr>
        <p:spPr>
          <a:xfrm>
            <a:off x="106200" y="0"/>
            <a:ext cx="360" cy="6858000"/>
          </a:xfrm>
          <a:prstGeom prst="line">
            <a:avLst/>
          </a:prstGeom>
          <a:ln w="57240">
            <a:solidFill>
              <a:schemeClr val="accent1">
                <a:tint val="60000"/>
                <a:alpha val="73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Line 12"/>
          <p:cNvSpPr/>
          <p:nvPr/>
        </p:nvSpPr>
        <p:spPr>
          <a:xfrm>
            <a:off x="914400" y="0"/>
            <a:ext cx="360" cy="6858000"/>
          </a:xfrm>
          <a:prstGeom prst="line">
            <a:avLst/>
          </a:prstGeom>
          <a:ln w="57240">
            <a:solidFill>
              <a:schemeClr val="accent1">
                <a:tint val="20000"/>
                <a:alpha val="83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2" name="Line 13"/>
          <p:cNvSpPr/>
          <p:nvPr/>
        </p:nvSpPr>
        <p:spPr>
          <a:xfrm>
            <a:off x="853920" y="0"/>
            <a:ext cx="36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Line 14"/>
          <p:cNvSpPr/>
          <p:nvPr/>
        </p:nvSpPr>
        <p:spPr>
          <a:xfrm>
            <a:off x="1726560" y="0"/>
            <a:ext cx="360" cy="6858000"/>
          </a:xfrm>
          <a:prstGeom prst="line">
            <a:avLst/>
          </a:prstGeom>
          <a:ln w="28440">
            <a:solidFill>
              <a:schemeClr val="accent1">
                <a:tint val="60000"/>
                <a:alpha val="82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Line 15"/>
          <p:cNvSpPr/>
          <p:nvPr/>
        </p:nvSpPr>
        <p:spPr>
          <a:xfrm>
            <a:off x="1066680" y="0"/>
            <a:ext cx="360" cy="6858000"/>
          </a:xfrm>
          <a:prstGeom prst="line">
            <a:avLst/>
          </a:prstGeom>
          <a:ln w="936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Line 16"/>
          <p:cNvSpPr/>
          <p:nvPr/>
        </p:nvSpPr>
        <p:spPr>
          <a:xfrm>
            <a:off x="9113760" y="0"/>
            <a:ext cx="36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CustomShape 17"/>
          <p:cNvSpPr/>
          <p:nvPr/>
        </p:nvSpPr>
        <p:spPr>
          <a:xfrm>
            <a:off x="1219320" y="0"/>
            <a:ext cx="74160" cy="685584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7" name="CustomShape 18"/>
          <p:cNvSpPr/>
          <p:nvPr/>
        </p:nvSpPr>
        <p:spPr>
          <a:xfrm>
            <a:off x="609480" y="3429000"/>
            <a:ext cx="1293120" cy="129312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8" name="CustomShape 19"/>
          <p:cNvSpPr/>
          <p:nvPr/>
        </p:nvSpPr>
        <p:spPr>
          <a:xfrm>
            <a:off x="1309680" y="4866840"/>
            <a:ext cx="639360" cy="639360"/>
          </a:xfrm>
          <a:prstGeom prst="ellipse">
            <a:avLst/>
          </a:prstGeom>
          <a:ln w="2844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9" name="CustomShape 20"/>
          <p:cNvSpPr/>
          <p:nvPr/>
        </p:nvSpPr>
        <p:spPr>
          <a:xfrm>
            <a:off x="1091160" y="5500800"/>
            <a:ext cx="135000" cy="135000"/>
          </a:xfrm>
          <a:prstGeom prst="ellipse">
            <a:avLst/>
          </a:prstGeom>
          <a:ln w="1260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0" name="CustomShape 21"/>
          <p:cNvSpPr/>
          <p:nvPr/>
        </p:nvSpPr>
        <p:spPr>
          <a:xfrm>
            <a:off x="1664280" y="5788080"/>
            <a:ext cx="272160" cy="272160"/>
          </a:xfrm>
          <a:prstGeom prst="ellipse">
            <a:avLst/>
          </a:prstGeom>
          <a:ln w="1260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1" name="CustomShape 22"/>
          <p:cNvSpPr/>
          <p:nvPr/>
        </p:nvSpPr>
        <p:spPr>
          <a:xfrm>
            <a:off x="1905120" y="4495680"/>
            <a:ext cx="363600" cy="363600"/>
          </a:xfrm>
          <a:prstGeom prst="ellipse">
            <a:avLst/>
          </a:prstGeom>
          <a:ln w="28440"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2" name="PlaceHolder 2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sl-SI" sz="1800" spc="-1" strike="noStrike">
                <a:solidFill>
                  <a:srgbClr val="000000"/>
                </a:solidFill>
                <a:latin typeface="Arial"/>
              </a:rPr>
              <a:t>Kliknite za urejanje oblike naslova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1800" spc="-1" strike="noStrike">
                <a:solidFill>
                  <a:srgbClr val="000000"/>
                </a:solidFill>
                <a:latin typeface="Arial"/>
              </a:rPr>
              <a:t>Kliknite za urejanje oblike orisa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1800" spc="-1" strike="noStrike">
                <a:solidFill>
                  <a:srgbClr val="000000"/>
                </a:solidFill>
                <a:latin typeface="Arial"/>
              </a:rPr>
              <a:t>Druga raven orisa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1800" spc="-1" strike="noStrike">
                <a:solidFill>
                  <a:srgbClr val="000000"/>
                </a:solidFill>
                <a:latin typeface="Arial"/>
              </a:rPr>
              <a:t>Tretja raven orisa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1800" spc="-1" strike="noStrike">
                <a:solidFill>
                  <a:srgbClr val="000000"/>
                </a:solidFill>
                <a:latin typeface="Arial"/>
              </a:rPr>
              <a:t>Četrta raven orisa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rgbClr val="000000"/>
                </a:solidFill>
                <a:latin typeface="Arial"/>
              </a:rPr>
              <a:t>Peta raven orisa</a:t>
            </a:r>
            <a:endParaRPr b="0" lang="sl-SI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rgbClr val="000000"/>
                </a:solidFill>
                <a:latin typeface="Arial"/>
              </a:rPr>
              <a:t>Šesta raven orisa</a:t>
            </a:r>
            <a:endParaRPr b="0" lang="sl-SI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rgbClr val="000000"/>
                </a:solidFill>
                <a:latin typeface="Arial"/>
              </a:rPr>
              <a:t>Sedma raven orisa</a:t>
            </a:r>
            <a:endParaRPr b="0" lang="sl-SI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Line 1"/>
          <p:cNvSpPr/>
          <p:nvPr/>
        </p:nvSpPr>
        <p:spPr>
          <a:xfrm>
            <a:off x="8762760" y="0"/>
            <a:ext cx="360" cy="6858000"/>
          </a:xfrm>
          <a:prstGeom prst="line">
            <a:avLst/>
          </a:prstGeom>
          <a:ln w="38160">
            <a:solidFill>
              <a:schemeClr val="accent1">
                <a:tint val="60000"/>
                <a:alpha val="93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Line 2"/>
          <p:cNvSpPr/>
          <p:nvPr/>
        </p:nvSpPr>
        <p:spPr>
          <a:xfrm>
            <a:off x="75960" y="0"/>
            <a:ext cx="36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Line 3"/>
          <p:cNvSpPr/>
          <p:nvPr/>
        </p:nvSpPr>
        <p:spPr>
          <a:xfrm>
            <a:off x="8991360" y="0"/>
            <a:ext cx="360" cy="68580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CustomShape 4"/>
          <p:cNvSpPr/>
          <p:nvPr/>
        </p:nvSpPr>
        <p:spPr>
          <a:xfrm>
            <a:off x="8839080" y="0"/>
            <a:ext cx="302760" cy="68558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4" name="Line 5"/>
          <p:cNvSpPr/>
          <p:nvPr/>
        </p:nvSpPr>
        <p:spPr>
          <a:xfrm>
            <a:off x="8915400" y="0"/>
            <a:ext cx="360" cy="6858000"/>
          </a:xfrm>
          <a:prstGeom prst="line">
            <a:avLst/>
          </a:prstGeom>
          <a:ln w="93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CustomShape 6"/>
          <p:cNvSpPr/>
          <p:nvPr/>
        </p:nvSpPr>
        <p:spPr>
          <a:xfrm>
            <a:off x="8156520" y="5715000"/>
            <a:ext cx="546480" cy="546480"/>
          </a:xfrm>
          <a:prstGeom prst="ellipse">
            <a:avLst/>
          </a:prstGeom>
          <a:ln>
            <a:noFill/>
          </a:ln>
          <a:effectLst>
            <a:outerShdw blurRad="50800" dir="5400000" dist="25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6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sl-SI" sz="1800" spc="-1" strike="noStrike">
                <a:solidFill>
                  <a:srgbClr val="000000"/>
                </a:solidFill>
                <a:latin typeface="Arial"/>
              </a:rPr>
              <a:t>Kliknite za urejanje oblike naslova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1800" spc="-1" strike="noStrike">
                <a:solidFill>
                  <a:srgbClr val="000000"/>
                </a:solidFill>
                <a:latin typeface="Arial"/>
              </a:rPr>
              <a:t>Kliknite za urejanje oblike orisa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1800" spc="-1" strike="noStrike">
                <a:solidFill>
                  <a:srgbClr val="000000"/>
                </a:solidFill>
                <a:latin typeface="Arial"/>
              </a:rPr>
              <a:t>Druga raven orisa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1800" spc="-1" strike="noStrike">
                <a:solidFill>
                  <a:srgbClr val="000000"/>
                </a:solidFill>
                <a:latin typeface="Arial"/>
              </a:rPr>
              <a:t>Tretja raven orisa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1800" spc="-1" strike="noStrike">
                <a:solidFill>
                  <a:srgbClr val="000000"/>
                </a:solidFill>
                <a:latin typeface="Arial"/>
              </a:rPr>
              <a:t>Četrta raven orisa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rgbClr val="000000"/>
                </a:solidFill>
                <a:latin typeface="Arial"/>
              </a:rPr>
              <a:t>Peta raven orisa</a:t>
            </a:r>
            <a:endParaRPr b="0" lang="sl-SI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rgbClr val="000000"/>
                </a:solidFill>
                <a:latin typeface="Arial"/>
              </a:rPr>
              <a:t>Šesta raven orisa</a:t>
            </a:r>
            <a:endParaRPr b="0" lang="sl-SI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rgbClr val="000000"/>
                </a:solidFill>
                <a:latin typeface="Arial"/>
              </a:rPr>
              <a:t>Sedma raven orisa</a:t>
            </a:r>
            <a:endParaRPr b="0" lang="sl-SI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hyperlink" Target="http://www.ekokrog.org/" TargetMode="External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1835640" y="1052640"/>
            <a:ext cx="6767640" cy="342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br/>
            <a:br/>
            <a:br/>
            <a:br/>
            <a:br/>
            <a:br/>
            <a:br/>
            <a:br/>
            <a:br/>
            <a:br/>
            <a:br/>
            <a:br/>
            <a:br/>
            <a:br/>
            <a:br/>
            <a:r>
              <a:rPr b="1" lang="sl-SI" sz="3000" spc="-1" strike="noStrike" cap="small">
                <a:solidFill>
                  <a:srgbClr val="4e5b6f"/>
                </a:solidFill>
                <a:latin typeface="Century Schoolbook"/>
                <a:ea typeface="DejaVu Sans"/>
              </a:rPr>
              <a:t>7. redna seja Občinskega sveta Občine Trbovlje</a:t>
            </a:r>
            <a:endParaRPr b="0" lang="sl-SI" sz="3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l-SI" sz="3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sl-SI" sz="3000" spc="-1" strike="noStrike" cap="small">
                <a:solidFill>
                  <a:srgbClr val="4e5b6f"/>
                </a:solidFill>
                <a:latin typeface="Century Schoolbook"/>
                <a:ea typeface="DejaVu Sans"/>
              </a:rPr>
              <a:t>Problematika pepela</a:t>
            </a:r>
            <a:br/>
            <a:endParaRPr b="0" lang="sl-SI" sz="3000" spc="-1" strike="noStrike"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2286000" y="5003280"/>
            <a:ext cx="5740200" cy="136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sl-SI" sz="1800" spc="-1" strike="noStrike">
                <a:solidFill>
                  <a:srgbClr val="4e5b6f"/>
                </a:solidFill>
                <a:latin typeface="Century Schoolbook"/>
                <a:ea typeface="DejaVu Sans"/>
              </a:rPr>
              <a:t>Uroš Macerl, predsednik</a:t>
            </a:r>
            <a:endParaRPr b="0" lang="sl-SI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sl-SI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sl-SI" sz="1800" spc="-1" strike="noStrike">
                <a:solidFill>
                  <a:srgbClr val="4e5b6f"/>
                </a:solidFill>
                <a:latin typeface="Century Schoolbook"/>
                <a:ea typeface="DejaVu Sans"/>
              </a:rPr>
              <a:t>Trbovlje, 13. november 2019</a:t>
            </a:r>
            <a:endParaRPr b="0" lang="sl-SI" sz="1800" spc="-1" strike="noStrike">
              <a:latin typeface="Arial"/>
            </a:endParaRPr>
          </a:p>
        </p:txBody>
      </p:sp>
      <p:pic>
        <p:nvPicPr>
          <p:cNvPr id="166" name="Picture 2" descr=""/>
          <p:cNvPicPr/>
          <p:nvPr/>
        </p:nvPicPr>
        <p:blipFill>
          <a:blip r:embed="rId1"/>
          <a:stretch/>
        </p:blipFill>
        <p:spPr>
          <a:xfrm>
            <a:off x="3708000" y="188640"/>
            <a:ext cx="2223720" cy="1297800"/>
          </a:xfrm>
          <a:prstGeom prst="rect">
            <a:avLst/>
          </a:prstGeom>
          <a:ln w="9360">
            <a:noFill/>
          </a:ln>
        </p:spPr>
      </p:pic>
    </p:spTree>
  </p:cSld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720000" y="346320"/>
            <a:ext cx="7055280" cy="11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sl-SI" sz="2800" spc="-1" strike="noStrike">
                <a:solidFill>
                  <a:srgbClr val="4e5b6f"/>
                </a:solidFill>
                <a:latin typeface="Century Schoolbook"/>
                <a:ea typeface="DejaVu Sans"/>
              </a:rPr>
              <a:t>Namen svetnikov </a:t>
            </a:r>
            <a:endParaRPr b="0" lang="sl-SI" sz="2800" spc="-1" strike="noStrike"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792000" y="1656720"/>
            <a:ext cx="7199280" cy="374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50000"/>
              </a:lnSpc>
            </a:pPr>
            <a:r>
              <a:rPr b="0" lang="sl-SI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Vi ste izvoljeni predstavniki prebivalcev Trbovelj, zato, da zastopate interes občanov.</a:t>
            </a:r>
            <a:endParaRPr b="0" lang="sl-SI" sz="24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sl-SI" sz="24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sl-SI" sz="26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Odločitev je vaša. </a:t>
            </a:r>
            <a:endParaRPr b="0" lang="sl-SI" sz="26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sl-SI" sz="26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sl-SI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Primeri: 3D, 4D, alternativna goriva, </a:t>
            </a:r>
            <a:r>
              <a:rPr b="1" lang="sl-SI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pes</a:t>
            </a:r>
            <a:r>
              <a:rPr b="0" lang="sl-SI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.</a:t>
            </a:r>
            <a:endParaRPr b="0" lang="sl-SI" sz="24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1080720" y="224280"/>
            <a:ext cx="7055280" cy="11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sl-SI" sz="2800" spc="-1" strike="noStrike">
                <a:solidFill>
                  <a:srgbClr val="4e5b6f"/>
                </a:solidFill>
                <a:latin typeface="Century Schoolbook"/>
                <a:ea typeface="DejaVu Sans"/>
              </a:rPr>
              <a:t>Stanje dovoljenj: RTH</a:t>
            </a:r>
            <a:endParaRPr b="0" lang="sl-SI" sz="2800" spc="-1" strike="noStrike"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1080000" y="2304000"/>
            <a:ext cx="8208000" cy="39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50000"/>
              </a:lnSpc>
            </a:pPr>
            <a:r>
              <a:rPr b="1" lang="sl-SI" sz="2400" spc="-1" strike="noStrike">
                <a:solidFill>
                  <a:srgbClr val="ed1c24"/>
                </a:solidFill>
                <a:latin typeface="Century Schoolbook"/>
                <a:ea typeface="DejaVu Sans"/>
              </a:rPr>
              <a:t>ALI JE ZA ODLAGANJE PEPELA    </a:t>
            </a:r>
            <a:r>
              <a:rPr b="1" lang="sl-SI" sz="2400" spc="-1" strike="noStrike">
                <a:solidFill>
                  <a:srgbClr val="ed1c24"/>
                </a:solidFill>
                <a:latin typeface="Century Schoolbook"/>
                <a:ea typeface="DejaVu Sans"/>
              </a:rPr>
              <a:t>	</a:t>
            </a:r>
            <a:r>
              <a:rPr b="1" lang="sl-SI" sz="2400" spc="-1" strike="noStrike">
                <a:solidFill>
                  <a:srgbClr val="ed1c24"/>
                </a:solidFill>
                <a:latin typeface="Century Schoolbook"/>
                <a:ea typeface="DejaVu Sans"/>
              </a:rPr>
              <a:t>	</a:t>
            </a:r>
            <a:r>
              <a:rPr b="1" lang="sl-SI" sz="2400" spc="-1" strike="noStrike">
                <a:solidFill>
                  <a:srgbClr val="ed1c24"/>
                </a:solidFill>
                <a:latin typeface="Century Schoolbook"/>
                <a:ea typeface="DejaVu Sans"/>
              </a:rPr>
              <a:t>POTREBNO OVD?</a:t>
            </a:r>
            <a:endParaRPr b="0" lang="sl-SI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l-SI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sl-SI" sz="4400" spc="-1" strike="noStrike">
                <a:solidFill>
                  <a:srgbClr val="ed1c24"/>
                </a:solidFill>
                <a:latin typeface="Century Schoolbook"/>
                <a:ea typeface="DejaVu Sans"/>
              </a:rPr>
              <a:t>DA!</a:t>
            </a:r>
            <a:endParaRPr b="0" lang="sl-SI" sz="4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l-SI" sz="4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sl-SI" sz="2400" spc="-1" strike="noStrike">
                <a:solidFill>
                  <a:srgbClr val="ed1c24"/>
                </a:solidFill>
                <a:latin typeface="Century Schoolbook"/>
                <a:ea typeface="DejaVu Sans"/>
              </a:rPr>
              <a:t>Ali se vsaj odlaga po predpisih (inertnost)?</a:t>
            </a:r>
            <a:endParaRPr b="0" lang="sl-SI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l-SI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sl-SI" sz="4400" spc="-1" strike="noStrike">
                <a:solidFill>
                  <a:srgbClr val="ed1c24"/>
                </a:solidFill>
                <a:latin typeface="Century Schoolbook"/>
                <a:ea typeface="DejaVu Sans"/>
              </a:rPr>
              <a:t>NE!</a:t>
            </a:r>
            <a:endParaRPr b="0" lang="sl-SI" sz="4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l-SI" sz="4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l-SI" sz="44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457200" y="273600"/>
            <a:ext cx="8228160" cy="77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CustomShape 2"/>
          <p:cNvSpPr/>
          <p:nvPr/>
        </p:nvSpPr>
        <p:spPr>
          <a:xfrm>
            <a:off x="395640" y="1664640"/>
            <a:ext cx="8228160" cy="518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50000"/>
              </a:lnSpc>
            </a:pPr>
            <a:r>
              <a:rPr b="0" lang="sl-SI" sz="18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Likvidacijski upravitelj RTH, dr. Janez Žlak na 6. redni seji:</a:t>
            </a:r>
            <a:endParaRPr b="0" lang="sl-SI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i="1" lang="sl-SI" sz="22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„</a:t>
            </a:r>
            <a:r>
              <a:rPr b="0" i="1" lang="sl-SI" sz="22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Če želimo naredit, </a:t>
            </a:r>
            <a:r>
              <a:rPr b="0" i="1" lang="sl-SI" sz="2200" spc="-1" strike="noStrike" u="sng">
                <a:solidFill>
                  <a:srgbClr val="000000"/>
                </a:solidFill>
                <a:uFillTx/>
                <a:latin typeface="Century Schoolbook"/>
                <a:ea typeface="DejaVu Sans"/>
              </a:rPr>
              <a:t>da bo to čisto BP</a:t>
            </a:r>
            <a:r>
              <a:rPr b="0" i="1" lang="sl-SI" sz="22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 (...) potem so stroški enormni in si jih ne more nobeden dovolit. </a:t>
            </a:r>
            <a:r>
              <a:rPr b="0" i="1" lang="sl-SI" sz="2200" spc="-1" strike="noStrike" u="sng">
                <a:solidFill>
                  <a:srgbClr val="000000"/>
                </a:solidFill>
                <a:uFillTx/>
                <a:latin typeface="Century Schoolbook"/>
                <a:ea typeface="DejaVu Sans"/>
              </a:rPr>
              <a:t>Lahko se</a:t>
            </a:r>
            <a:r>
              <a:rPr b="0" i="1" lang="sl-SI" sz="22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 </a:t>
            </a:r>
            <a:r>
              <a:rPr b="0" i="1" lang="sl-SI" sz="2200" spc="-1" strike="noStrike" u="sng">
                <a:solidFill>
                  <a:srgbClr val="000000"/>
                </a:solidFill>
                <a:uFillTx/>
                <a:latin typeface="Century Schoolbook"/>
                <a:ea typeface="DejaVu Sans"/>
              </a:rPr>
              <a:t>jih pa dovolimo, če boste sprejeli sklep, da se kadunja Bukova gora z Vipapom in izključno z Vipapom zapolni do konca.</a:t>
            </a:r>
            <a:r>
              <a:rPr b="0" i="1" lang="sl-SI" sz="22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 To pomeni 10 let in se verjetno investicija 800.000 evrov v mešalnico tudi izide.</a:t>
            </a:r>
            <a:r>
              <a:rPr b="0" lang="sl-SI" sz="22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 </a:t>
            </a:r>
            <a:endParaRPr b="0" lang="sl-SI" sz="22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sl-SI" sz="22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sl-SI" sz="22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- Ve, kaj je potrebno...</a:t>
            </a:r>
            <a:endParaRPr b="0" lang="sl-SI" sz="22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sl-SI" sz="22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- Pod kakimi pogoji...</a:t>
            </a:r>
            <a:endParaRPr b="0" lang="sl-SI" sz="22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sl-SI" sz="22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- Vrednost Trboveljčanov.</a:t>
            </a:r>
            <a:endParaRPr b="0" lang="sl-SI" sz="2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i="1" lang="sl-SI" sz="22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 </a:t>
            </a:r>
            <a:endParaRPr b="0" lang="sl-SI" sz="2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sl-SI" sz="2200" spc="-1" strike="noStrike"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432720" y="44280"/>
            <a:ext cx="7055280" cy="11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sl-SI" sz="2800" spc="-1" strike="noStrike">
                <a:solidFill>
                  <a:srgbClr val="4e5b6f"/>
                </a:solidFill>
                <a:latin typeface="Century Schoolbook"/>
                <a:ea typeface="DejaVu Sans"/>
              </a:rPr>
              <a:t>Zaključki </a:t>
            </a:r>
            <a:endParaRPr b="0" lang="sl-SI" sz="2800" spc="-1" strike="noStrike"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457200" y="273600"/>
            <a:ext cx="8228160" cy="77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CustomShape 2"/>
          <p:cNvSpPr/>
          <p:nvPr/>
        </p:nvSpPr>
        <p:spPr>
          <a:xfrm>
            <a:off x="395640" y="1916640"/>
            <a:ext cx="8604360" cy="518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200000"/>
              </a:lnSpc>
            </a:pPr>
            <a:r>
              <a:rPr b="0" lang="sl-SI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- Trbovlje je pomagalo zgraditi prejšnjo in zdajšnjo državo. </a:t>
            </a:r>
            <a:endParaRPr b="0" lang="sl-SI" sz="2400" spc="-1" strike="noStrike">
              <a:latin typeface="Arial"/>
            </a:endParaRPr>
          </a:p>
          <a:p>
            <a:pPr>
              <a:lnSpc>
                <a:spcPct val="200000"/>
              </a:lnSpc>
            </a:pPr>
            <a:r>
              <a:rPr b="0" lang="sl-SI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- Plačujemo okoljski in zdravstveni davek.</a:t>
            </a:r>
            <a:endParaRPr b="0" lang="sl-SI" sz="2400" spc="-1" strike="noStrike">
              <a:latin typeface="Arial"/>
            </a:endParaRPr>
          </a:p>
          <a:p>
            <a:pPr>
              <a:lnSpc>
                <a:spcPct val="200000"/>
              </a:lnSpc>
            </a:pPr>
            <a:r>
              <a:rPr b="0" lang="sl-SI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- Škodljivih posledice ostale doma (kamnolomi, degradirane površine, pepel...).</a:t>
            </a:r>
            <a:endParaRPr b="0" lang="sl-SI" sz="2400" spc="-1" strike="noStrike">
              <a:latin typeface="Arial"/>
            </a:endParaRPr>
          </a:p>
          <a:p>
            <a:pPr>
              <a:lnSpc>
                <a:spcPct val="200000"/>
              </a:lnSpc>
            </a:pPr>
            <a:r>
              <a:rPr b="0" lang="sl-SI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- Ni vprašanje ali hočemo ali nočemo sanacijo. </a:t>
            </a:r>
            <a:endParaRPr b="0" lang="sl-SI" sz="24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sl-SI" sz="24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sl-SI" sz="2400" spc="-1" strike="noStrike">
                <a:solidFill>
                  <a:srgbClr val="ce181e"/>
                </a:solidFill>
                <a:latin typeface="Century Schoolbook"/>
                <a:ea typeface="DejaVu Sans"/>
              </a:rPr>
              <a:t>ZAHTEVAMO SANACIJO!</a:t>
            </a:r>
            <a:endParaRPr b="0" lang="sl-SI" sz="24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sl-SI" sz="24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sl-SI" sz="24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i="1" lang="sl-SI" sz="22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 </a:t>
            </a:r>
            <a:endParaRPr b="0" lang="sl-SI" sz="2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sl-SI" sz="2200" spc="-1" strike="noStrike">
              <a:latin typeface="Arial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432720" y="44280"/>
            <a:ext cx="7055280" cy="11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sl-SI" sz="2800" spc="-1" strike="noStrike">
                <a:solidFill>
                  <a:srgbClr val="4e5b6f"/>
                </a:solidFill>
                <a:latin typeface="Century Schoolbook"/>
                <a:ea typeface="DejaVu Sans"/>
              </a:rPr>
              <a:t>Zaključki </a:t>
            </a:r>
            <a:endParaRPr b="0" lang="sl-SI" sz="2800" spc="-1" strike="noStrike"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icture 2" descr=""/>
          <p:cNvPicPr/>
          <p:nvPr/>
        </p:nvPicPr>
        <p:blipFill>
          <a:blip r:embed="rId1"/>
          <a:stretch/>
        </p:blipFill>
        <p:spPr>
          <a:xfrm>
            <a:off x="3688560" y="548640"/>
            <a:ext cx="2224800" cy="1298880"/>
          </a:xfrm>
          <a:prstGeom prst="rect">
            <a:avLst/>
          </a:prstGeom>
          <a:ln w="9360">
            <a:noFill/>
          </a:ln>
        </p:spPr>
      </p:pic>
      <p:sp>
        <p:nvSpPr>
          <p:cNvPr id="198" name="CustomShape 1"/>
          <p:cNvSpPr/>
          <p:nvPr/>
        </p:nvSpPr>
        <p:spPr>
          <a:xfrm>
            <a:off x="2628000" y="2565000"/>
            <a:ext cx="4247280" cy="259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sl-SI" sz="1800" spc="-1" strike="noStrike">
                <a:solidFill>
                  <a:srgbClr val="1f497d"/>
                </a:solidFill>
                <a:latin typeface="Arial"/>
                <a:ea typeface="DejaVu Sans"/>
              </a:rPr>
              <a:t>E-pošta: eko.krog@gmail.com</a:t>
            </a:r>
            <a:endParaRPr b="0" lang="sl-SI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sl-SI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sl-SI" sz="1800" spc="-1" strike="noStrike">
                <a:solidFill>
                  <a:srgbClr val="1f497d"/>
                </a:solidFill>
                <a:latin typeface="Arial"/>
                <a:ea typeface="DejaVu Sans"/>
              </a:rPr>
              <a:t>Splet: </a:t>
            </a:r>
            <a:r>
              <a:rPr b="1" lang="sl-SI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www.ekokrog.org</a:t>
            </a:r>
            <a:endParaRPr b="0" lang="sl-SI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sl-SI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sl-SI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sl-SI" sz="2400" spc="-1" strike="noStrike">
                <a:solidFill>
                  <a:srgbClr val="92d050"/>
                </a:solidFill>
                <a:latin typeface="Arial"/>
                <a:ea typeface="DejaVu Sans"/>
              </a:rPr>
              <a:t>HVALA ZA POZORNOST!</a:t>
            </a:r>
            <a:endParaRPr b="0" lang="sl-SI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l-SI" sz="2400" spc="-1" strike="noStrike"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1365840" y="273600"/>
            <a:ext cx="6741360" cy="11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sl-SI" sz="3200" spc="-1" strike="noStrike">
                <a:solidFill>
                  <a:srgbClr val="4e5b6f"/>
                </a:solidFill>
                <a:latin typeface="Century Schoolbook"/>
                <a:ea typeface="DejaVu Sans"/>
              </a:rPr>
              <a:t>Vsebina</a:t>
            </a:r>
            <a:endParaRPr b="0" lang="sl-SI" sz="3200" spc="-1" strike="noStrike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1151640" y="1567800"/>
            <a:ext cx="7344360" cy="397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sl-SI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Namen zakaj smo tu.</a:t>
            </a:r>
            <a:endParaRPr b="0" lang="sl-SI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l-SI" sz="2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sl-SI" sz="2400" spc="-1" strike="noStrike">
                <a:solidFill>
                  <a:srgbClr val="000000"/>
                </a:solidFill>
                <a:latin typeface="Century Schoolbook"/>
                <a:ea typeface="Microsoft YaHei"/>
              </a:rPr>
              <a:t>Odziv na izjave likvidacijskega upravitelja RTH, dr. Janeza Žlaka o Eko krogu na 6. seji OS.</a:t>
            </a:r>
            <a:endParaRPr b="0" lang="sl-SI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l-SI" sz="2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sl-SI" sz="2400" spc="-1" strike="noStrike">
                <a:solidFill>
                  <a:srgbClr val="000000"/>
                </a:solidFill>
                <a:latin typeface="Century Schoolbook"/>
                <a:ea typeface="Microsoft YaHei"/>
              </a:rPr>
              <a:t>Povzetek dosedanjih aktivnostih OS.</a:t>
            </a:r>
            <a:endParaRPr b="0" lang="sl-SI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l-SI" sz="2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sl-SI" sz="2400" spc="-1" strike="noStrike">
                <a:solidFill>
                  <a:srgbClr val="000000"/>
                </a:solidFill>
                <a:latin typeface="Century Schoolbook"/>
                <a:ea typeface="Microsoft YaHei"/>
              </a:rPr>
              <a:t>Pogled Eko kroga na problematiko.</a:t>
            </a:r>
            <a:endParaRPr b="0" lang="sl-SI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l-SI" sz="24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1080000" y="504000"/>
            <a:ext cx="7055280" cy="11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sl-SI" sz="2800" spc="-1" strike="noStrike">
                <a:solidFill>
                  <a:srgbClr val="4e5b6f"/>
                </a:solidFill>
                <a:latin typeface="Century Schoolbook"/>
                <a:ea typeface="DejaVu Sans"/>
              </a:rPr>
              <a:t>Pogled Eko kroga na problematiko</a:t>
            </a:r>
            <a:endParaRPr b="0" lang="sl-SI" sz="2800" spc="-1" strike="noStrike"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864000" y="1835280"/>
            <a:ext cx="7199280" cy="397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sl-SI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Za to, kar počne RTH in namerava HSE EDT,</a:t>
            </a:r>
            <a:endParaRPr b="0" lang="sl-SI" sz="2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sl-SI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so potrebna DOVOLJENJA.</a:t>
            </a:r>
            <a:endParaRPr b="0" lang="sl-SI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l-SI" sz="2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sl-SI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Samo imeti dovoljenje, ni dovolj. </a:t>
            </a:r>
            <a:endParaRPr b="0" lang="sl-SI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l-SI" sz="2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sl-SI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Potrebno je delati v skladu z dovoljenjem.</a:t>
            </a:r>
            <a:endParaRPr b="0" lang="sl-SI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l-SI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l-SI" sz="2400" spc="-1" strike="noStrike">
              <a:latin typeface="Arial"/>
            </a:endParaRPr>
          </a:p>
          <a:p>
            <a:pPr lvl="2" marL="648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Primer vožnje z avtom</a:t>
            </a:r>
            <a:endParaRPr b="0" lang="sl-SI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l-SI" sz="24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936720" y="621000"/>
            <a:ext cx="7055280" cy="11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sl-SI" sz="2800" spc="-1" strike="noStrike">
                <a:solidFill>
                  <a:srgbClr val="4e5b6f"/>
                </a:solidFill>
                <a:latin typeface="Century Schoolbook"/>
                <a:ea typeface="DejaVu Sans"/>
              </a:rPr>
              <a:t>Stanje dovoljenj: HSE EDT</a:t>
            </a:r>
            <a:endParaRPr b="0" lang="sl-SI" sz="2800" spc="-1" strike="noStrike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720720" y="1531800"/>
            <a:ext cx="7991280" cy="397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sl-SI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Nimajo dovoljenja za predelavo, imajo za skladiščenje.</a:t>
            </a:r>
            <a:endParaRPr b="0" lang="sl-SI" sz="2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endParaRPr b="0" lang="sl-SI" sz="2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sl-SI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Čakajo STS, do takrat »samo« skladiščijo???</a:t>
            </a:r>
            <a:endParaRPr b="0" lang="sl-SI" sz="2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endParaRPr b="0" lang="sl-SI" sz="2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sl-SI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Kaj bo po pridobitvi STSa? (Dovoljenje za predelavo, OVD)</a:t>
            </a:r>
            <a:endParaRPr b="0" lang="sl-SI" sz="2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endParaRPr b="0" lang="sl-SI" sz="2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sl-SI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Kaj je s pepelom zunaj?</a:t>
            </a:r>
            <a:endParaRPr b="0" lang="sl-SI" sz="2400" spc="-1" strike="noStrike">
              <a:latin typeface="Arial"/>
            </a:endParaRPr>
          </a:p>
        </p:txBody>
      </p:sp>
      <p:pic>
        <p:nvPicPr>
          <p:cNvPr id="173" name="Picture 173" descr=""/>
          <p:cNvPicPr/>
          <p:nvPr/>
        </p:nvPicPr>
        <p:blipFill>
          <a:blip r:embed="rId1"/>
          <a:stretch/>
        </p:blipFill>
        <p:spPr>
          <a:xfrm>
            <a:off x="5112000" y="3946680"/>
            <a:ext cx="3600000" cy="2911320"/>
          </a:xfrm>
          <a:prstGeom prst="rect">
            <a:avLst/>
          </a:prstGeom>
          <a:ln>
            <a:noFill/>
          </a:ln>
        </p:spPr>
      </p:pic>
      <p:sp>
        <p:nvSpPr>
          <p:cNvPr id="174" name="CustomShape 3"/>
          <p:cNvSpPr/>
          <p:nvPr/>
        </p:nvSpPr>
        <p:spPr>
          <a:xfrm>
            <a:off x="638280" y="6408000"/>
            <a:ext cx="7137000" cy="28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sl-SI" sz="1400" spc="-1" strike="noStrike">
                <a:solidFill>
                  <a:srgbClr val="000000"/>
                </a:solidFill>
                <a:latin typeface="Arial"/>
                <a:ea typeface="DejaVu Sans"/>
              </a:rPr>
              <a:t>VIR: https://www.zon.si/video-kaksne-so-razseznosti-trboveljskih-in-hrastniske-deponije/</a:t>
            </a:r>
            <a:endParaRPr b="0" lang="sl-SI" sz="14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881280" y="288000"/>
            <a:ext cx="7614720" cy="11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sl-SI" sz="2800" spc="-1" strike="noStrike">
                <a:solidFill>
                  <a:srgbClr val="4e5b6f"/>
                </a:solidFill>
                <a:latin typeface="Century Schoolbook"/>
                <a:ea typeface="DejaVu Sans"/>
              </a:rPr>
              <a:t>Stanje dovoljenj: RTH</a:t>
            </a:r>
            <a:endParaRPr b="0" lang="sl-SI" sz="2800" spc="-1" strike="noStrike"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936000" y="1576080"/>
            <a:ext cx="7770240" cy="463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50000"/>
              </a:lnSpc>
            </a:pPr>
            <a:r>
              <a:rPr b="0" lang="sl-SI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Likvidacijski upravitelj RTH, dr. Janez Žlak na 6. redni seji OS:</a:t>
            </a:r>
            <a:endParaRPr b="0" lang="sl-SI" sz="24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sl-SI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sl-SI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„</a:t>
            </a:r>
            <a:r>
              <a:rPr b="1" i="1" lang="sl-SI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Vsa dovoljenja imamo. STS za gradbene (...) kar obstaja imamo.“</a:t>
            </a:r>
            <a:r>
              <a:rPr b="0" lang="sl-SI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 </a:t>
            </a:r>
            <a:endParaRPr b="0" lang="sl-SI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l-SI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RTH sanira degradirane površine v skladu z rudarskim projektom, tam dovoljena uporaba gradbenih odpadkov na določenih parcelah.</a:t>
            </a:r>
            <a:endParaRPr b="0" lang="sl-SI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l-SI" sz="24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900720" y="238320"/>
            <a:ext cx="7055280" cy="11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sl-SI" sz="2800" spc="-1" strike="noStrike">
                <a:solidFill>
                  <a:srgbClr val="4e5b6f"/>
                </a:solidFill>
                <a:latin typeface="Century Schoolbook"/>
                <a:ea typeface="DejaVu Sans"/>
              </a:rPr>
              <a:t>Stanje dovoljenj: RTH</a:t>
            </a:r>
            <a:endParaRPr b="0" lang="sl-SI" sz="2800" spc="-1" strike="noStrike"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936720" y="2304720"/>
            <a:ext cx="7487280" cy="374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50000"/>
              </a:lnSpc>
            </a:pPr>
            <a:r>
              <a:rPr b="0" lang="sl-SI" sz="2400" spc="-1" strike="noStrike">
                <a:solidFill>
                  <a:srgbClr val="000000"/>
                </a:solidFill>
                <a:latin typeface="Century Schoolbook"/>
                <a:ea typeface="Microsoft YaHei"/>
              </a:rPr>
              <a:t>Iz Krškega se dovaža:</a:t>
            </a:r>
            <a:endParaRPr b="0" lang="sl-SI" sz="24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sl-SI" sz="2400" spc="-1" strike="noStrike">
                <a:solidFill>
                  <a:srgbClr val="000000"/>
                </a:solidFill>
                <a:latin typeface="Century Schoolbook"/>
                <a:ea typeface="Microsoft YaHei"/>
              </a:rPr>
              <a:t> </a:t>
            </a:r>
            <a:r>
              <a:rPr b="0" lang="sl-SI" sz="2400" spc="-1" strike="noStrike">
                <a:solidFill>
                  <a:srgbClr val="000000"/>
                </a:solidFill>
                <a:latin typeface="Century Schoolbook"/>
                <a:ea typeface="Microsoft YaHei"/>
              </a:rPr>
              <a:t>-  Mulex, Vipelex in Viželex</a:t>
            </a:r>
            <a:endParaRPr b="0" lang="sl-SI" sz="24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sl-SI" sz="24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sl-SI" sz="2400" spc="-1" strike="noStrike">
                <a:solidFill>
                  <a:srgbClr val="000000"/>
                </a:solidFill>
                <a:latin typeface="Century Schoolbook"/>
                <a:ea typeface="Microsoft YaHei"/>
              </a:rPr>
              <a:t>Ključno vprašanje je:</a:t>
            </a:r>
            <a:endParaRPr b="0" lang="sl-SI" sz="24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sl-SI" sz="2400" spc="-1" strike="noStrike">
                <a:solidFill>
                  <a:srgbClr val="ce181e"/>
                </a:solidFill>
                <a:latin typeface="Century Schoolbook"/>
                <a:ea typeface="Microsoft YaHei"/>
              </a:rPr>
              <a:t>Ali je to gradbeni proizvod, ali pepel?</a:t>
            </a:r>
            <a:endParaRPr b="0" lang="sl-SI" sz="24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sl-SI" sz="24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sl-SI" sz="2400" spc="-1" strike="noStrike">
                <a:solidFill>
                  <a:srgbClr val="000000"/>
                </a:solidFill>
                <a:latin typeface="Century Schoolbook"/>
                <a:ea typeface="Microsoft YaHei"/>
              </a:rPr>
              <a:t>Rudarska inšpekcije in RTH pravita, da je to gradbeni proizvod. </a:t>
            </a:r>
            <a:endParaRPr b="0" lang="sl-SI" sz="24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sl-SI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l-SI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l-SI" sz="24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2" descr=""/>
          <p:cNvPicPr/>
          <p:nvPr/>
        </p:nvPicPr>
        <p:blipFill>
          <a:blip r:embed="rId1"/>
          <a:stretch/>
        </p:blipFill>
        <p:spPr>
          <a:xfrm>
            <a:off x="720000" y="1078920"/>
            <a:ext cx="7503120" cy="5372640"/>
          </a:xfrm>
          <a:prstGeom prst="rect">
            <a:avLst/>
          </a:prstGeom>
          <a:ln>
            <a:noFill/>
          </a:ln>
        </p:spPr>
      </p:pic>
      <p:sp>
        <p:nvSpPr>
          <p:cNvPr id="180" name="CustomShape 1"/>
          <p:cNvSpPr/>
          <p:nvPr/>
        </p:nvSpPr>
        <p:spPr>
          <a:xfrm>
            <a:off x="1944000" y="273960"/>
            <a:ext cx="7055280" cy="11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sl-SI" sz="2800" spc="-1" strike="noStrike">
                <a:solidFill>
                  <a:srgbClr val="4e5b6f"/>
                </a:solidFill>
                <a:latin typeface="Century Schoolbook"/>
                <a:ea typeface="DejaVu Sans"/>
              </a:rPr>
              <a:t>Kaj se dovaža iz Krškega?</a:t>
            </a:r>
            <a:endParaRPr b="0" lang="sl-SI" sz="2800" spc="-1" strike="noStrike"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951120" y="6408000"/>
            <a:ext cx="315216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sl-SI" sz="12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Vir: predstavitev VIPAP Krško, Bled 2018</a:t>
            </a:r>
            <a:endParaRPr b="0" lang="sl-SI" sz="12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288000" y="1304280"/>
            <a:ext cx="8640000" cy="478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sl-SI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22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Žlindra + </a:t>
            </a:r>
            <a:r>
              <a:rPr b="1" lang="sl-SI" sz="22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pepel</a:t>
            </a:r>
            <a:r>
              <a:rPr b="0" lang="sl-SI" sz="22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 K5 = </a:t>
            </a:r>
            <a:r>
              <a:rPr b="1" lang="sl-SI" sz="22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odpadek</a:t>
            </a:r>
            <a:r>
              <a:rPr b="0" lang="sl-SI" sz="22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 kl. št. 10 01 01 = MULEX,</a:t>
            </a:r>
            <a:endParaRPr b="0" lang="sl-SI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l-SI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sl-SI" sz="22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EF pepel </a:t>
            </a:r>
            <a:r>
              <a:rPr b="0" lang="sl-SI" sz="22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K4 = </a:t>
            </a:r>
            <a:r>
              <a:rPr b="1" lang="sl-SI" sz="22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odpadek</a:t>
            </a:r>
            <a:r>
              <a:rPr b="0" lang="sl-SI" sz="22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 kl. št. 10 01 02 = VIPELEX,</a:t>
            </a:r>
            <a:endParaRPr b="0" lang="sl-SI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l-SI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sl-SI" sz="22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EF pepel  </a:t>
            </a:r>
            <a:r>
              <a:rPr b="0" lang="sl-SI" sz="22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+ žlindra K4 = </a:t>
            </a:r>
            <a:r>
              <a:rPr b="1" lang="sl-SI" sz="22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odpadek</a:t>
            </a:r>
            <a:r>
              <a:rPr b="0" lang="sl-SI" sz="22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 kl. št. 10 01 01/02, </a:t>
            </a:r>
            <a:endParaRPr b="0" lang="sl-SI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22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razmerje 95:5 = VIŽELEX.</a:t>
            </a:r>
            <a:endParaRPr b="0" lang="sl-SI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l-SI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22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Mulex, Vipelex in Viželex  </a:t>
            </a:r>
            <a:r>
              <a:rPr b="1" lang="sl-SI" sz="2200" spc="-1" strike="noStrike" u="sng">
                <a:solidFill>
                  <a:srgbClr val="000000"/>
                </a:solidFill>
                <a:uFillTx/>
                <a:latin typeface="Century Schoolbook"/>
                <a:ea typeface="DejaVu Sans"/>
              </a:rPr>
              <a:t>so EF pepel in so odpadek</a:t>
            </a:r>
            <a:endParaRPr b="0" lang="sl-SI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l-SI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l-SI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l-SI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l-SI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6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Postopek R5: recikliranje/pridobivanje drugih anorganskih materialov (v skladu z OVD).</a:t>
            </a:r>
            <a:endParaRPr b="0" lang="sl-SI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l-SI" sz="1600" spc="-1" strike="noStrike"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360000" y="6333840"/>
            <a:ext cx="8466120" cy="57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sl-SI" sz="16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Vir: predstavitev VIPAP Krško, Bled 2018</a:t>
            </a:r>
            <a:endParaRPr b="0" lang="sl-SI" sz="1600" spc="-1" strike="noStrike">
              <a:latin typeface="Arial"/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360000" y="224280"/>
            <a:ext cx="7055280" cy="11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sl-SI" sz="2800" spc="-1" strike="noStrike">
                <a:solidFill>
                  <a:srgbClr val="4e5b6f"/>
                </a:solidFill>
                <a:latin typeface="Century Schoolbook"/>
                <a:ea typeface="DejaVu Sans"/>
              </a:rPr>
              <a:t>Kako nastane »gradbeni proizvod«?</a:t>
            </a:r>
            <a:endParaRPr b="0" lang="sl-SI" sz="28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864000" y="1368000"/>
            <a:ext cx="8136000" cy="374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50000"/>
              </a:lnSpc>
            </a:pPr>
            <a:r>
              <a:rPr b="0" lang="sl-SI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S spremembo imena (</a:t>
            </a:r>
            <a:r>
              <a:rPr b="0" lang="sl-SI" sz="22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MULEX, VIPELEX,</a:t>
            </a:r>
            <a:r>
              <a:rPr b="0" lang="sl-SI" sz="22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VIŽELEX) </a:t>
            </a:r>
            <a:r>
              <a:rPr b="0" lang="sl-SI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 </a:t>
            </a:r>
            <a:endParaRPr b="0" lang="sl-SI" sz="24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sl-SI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pepel postane gradbeni proizvod??!!</a:t>
            </a:r>
            <a:endParaRPr b="0" lang="sl-SI" sz="24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sl-SI" sz="24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sl-SI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Po okoljski zakonodaji je odpadek </a:t>
            </a:r>
            <a:endParaRPr b="0" lang="sl-SI" sz="24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sl-SI" sz="2400" spc="-1" strike="noStrike">
                <a:solidFill>
                  <a:srgbClr val="000000"/>
                </a:solidFill>
                <a:latin typeface="Century Schoolbook"/>
                <a:ea typeface="DejaVu Sans"/>
              </a:rPr>
              <a:t>in za odlaganje rabi OVD. </a:t>
            </a:r>
            <a:endParaRPr b="0" lang="sl-SI" sz="2400" spc="-1" strike="noStrike"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828000" y="310320"/>
            <a:ext cx="7055280" cy="11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sl-SI" sz="2800" spc="-1" strike="noStrike">
                <a:solidFill>
                  <a:srgbClr val="4e5b6f"/>
                </a:solidFill>
                <a:latin typeface="Century Schoolbook"/>
                <a:ea typeface="DejaVu Sans"/>
              </a:rPr>
              <a:t>Kaj je pepel?</a:t>
            </a:r>
            <a:endParaRPr b="0" lang="sl-SI" sz="28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1788</TotalTime>
  <Application>LibreOffice/6.0.0.3$Windows_X86_64 LibreOffice_project/64a0f66915f38c6217de274f0aa8e15618924765</Application>
  <Words>1572</Words>
  <Paragraphs>213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2018-05-20T20:10:57Z</dcterms:created>
  <dc:creator>T60</dc:creator>
  <dc:description/>
  <dc:language>sl-SI</dc:language>
  <cp:lastModifiedBy/>
  <dcterms:modified xsi:type="dcterms:W3CDTF">2019-11-12T22:03:24Z</dcterms:modified>
  <cp:revision>354</cp:revision>
  <dc:subject/>
  <dc:title>Čigavo je okolje v katerem živimo?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24</vt:i4>
  </property>
</Properties>
</file>